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779" r:id="rId2"/>
  </p:sldMasterIdLst>
  <p:notesMasterIdLst>
    <p:notesMasterId r:id="rId13"/>
  </p:notesMasterIdLst>
  <p:sldIdLst>
    <p:sldId id="370" r:id="rId3"/>
    <p:sldId id="365" r:id="rId4"/>
    <p:sldId id="358" r:id="rId5"/>
    <p:sldId id="256" r:id="rId6"/>
    <p:sldId id="355" r:id="rId7"/>
    <p:sldId id="368" r:id="rId8"/>
    <p:sldId id="369" r:id="rId9"/>
    <p:sldId id="357" r:id="rId10"/>
    <p:sldId id="271" r:id="rId11"/>
    <p:sldId id="361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4"/>
    <a:srgbClr val="0036D0"/>
    <a:srgbClr val="FF9900"/>
    <a:srgbClr val="004FC4"/>
    <a:srgbClr val="0049B4"/>
    <a:srgbClr val="CCECFF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98" autoAdjust="0"/>
    <p:restoredTop sz="91280" autoAdjust="0"/>
  </p:normalViewPr>
  <p:slideViewPr>
    <p:cSldViewPr>
      <p:cViewPr>
        <p:scale>
          <a:sx n="66" d="100"/>
          <a:sy n="66" d="100"/>
        </p:scale>
        <p:origin x="-66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zh-CN"/>
          </a:p>
        </p:txBody>
      </p:sp>
      <p:sp>
        <p:nvSpPr>
          <p:cNvPr id="150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90B99ED6-E44E-419E-809E-A48D4E4A882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3561A6-9E01-4F9F-8213-72BE0D79DB6B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6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9216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6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6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6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6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6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6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217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9217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92172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2173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217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B946B51-D520-4FF1-ACE4-91B85670B2E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A9871-7F39-40A3-8C8F-AC0699AA10F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CCAD9-1207-4323-BA21-31659AD8E2E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298450" y="228600"/>
            <a:ext cx="8540750" cy="5870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29845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1025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00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83DABEC4-F222-43A3-807B-45A57879286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CF801-46D8-4D6E-8794-BAF3BBACE6B9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D53C-3C4F-476D-B2B4-03395C106D2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8833-9556-4CBC-876F-DE611D19B3B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CC5F4-ED0E-4A2D-880E-63CBBBD440F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21E2-88C2-450B-B3E6-581B4D3F69E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7C23-7890-4339-8186-F1F97E4DFAD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2485-D4D9-48D4-AC8A-BE3D3386B53B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9AF83-17F0-42A3-8493-C0377616754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C6F5-D689-47E8-996C-A988183694D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A76D-35D1-4B3A-8BF0-FA5DA0C1B14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8182-A6BB-4B10-B8B6-E3D2500BFA3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529-D11D-443C-8373-39B3903588A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298450" y="228600"/>
            <a:ext cx="8540750" cy="5870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29845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1025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00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83DABEC4-F222-43A3-807B-45A57879286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A1C1B-F67B-4471-A47C-A13E871E0A3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60D86-1268-4D3E-B410-2560792595B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E7F1E-2C08-4D1B-A73F-4CBE4B499E4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82E97-711C-402E-8FFB-03FE5468E13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E2560-2B77-4038-8C81-95B9B9DC579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A7CD4-3BEE-4B98-AC9C-40DA8B4FAAE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4147A-5FD3-43F3-BD5E-A7538298122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3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9113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4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4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4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4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4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4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114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9114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911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 altLang="zh-CN"/>
          </a:p>
        </p:txBody>
      </p:sp>
      <p:sp>
        <p:nvSpPr>
          <p:cNvPr id="9114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 altLang="zh-CN"/>
          </a:p>
        </p:txBody>
      </p:sp>
      <p:sp>
        <p:nvSpPr>
          <p:cNvPr id="9115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E9B23BF9-9A16-4FB8-95A3-9FD5FED9B10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0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77" r:id="rId12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23BF9-9A16-4FB8-95A3-9FD5FED9B10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611188" y="1412875"/>
            <a:ext cx="78676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200" b="1">
                <a:latin typeface="Garamond" pitchFamily="18" charset="0"/>
              </a:rPr>
              <a:t>假如让你选择设计方案，你选择哪一个？说明理由。如果你认为这些方案都不符合要求，你会做什么样的改进？</a:t>
            </a:r>
          </a:p>
        </p:txBody>
      </p:sp>
      <p:pic>
        <p:nvPicPr>
          <p:cNvPr id="59395" name="Picture 3"/>
          <p:cNvPicPr>
            <a:picLocks noGrp="1" noChangeAspect="1" noChangeArrowheads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655108" y="228600"/>
            <a:ext cx="7827433" cy="5870575"/>
          </a:xfrm>
          <a:noFill/>
          <a:ln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歼击机2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"/>
            <a:ext cx="9144000" cy="6842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CDF5B28-B7CE-47D1-80EB-D4584CF89A48}" type="slidenum">
              <a:rPr lang="en-US" altLang="zh-CN" sz="1200" b="1">
                <a:solidFill>
                  <a:schemeClr val="tx1">
                    <a:tint val="75000"/>
                  </a:schemeClr>
                </a:solidFill>
                <a:ea typeface="宋体" pitchFamily="2" charset="-122"/>
              </a:rPr>
              <a:pPr algn="r">
                <a:defRPr/>
              </a:pPr>
              <a:t>3</a:t>
            </a:fld>
            <a:endParaRPr lang="en-US" altLang="zh-CN" sz="1200" b="1">
              <a:solidFill>
                <a:schemeClr val="tx1">
                  <a:tint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539750" y="442913"/>
            <a:ext cx="7632700" cy="16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atinLnBrk="1">
              <a:buFont typeface="Wingdings" pitchFamily="2" charset="2"/>
              <a:buChar char="Ø"/>
            </a:pPr>
            <a:r>
              <a:rPr lang="zh-CN" altLang="en-US" sz="2800" b="1" dirty="0">
                <a:latin typeface="굴림" pitchFamily="34" charset="-127"/>
              </a:rPr>
              <a:t>技术图样</a:t>
            </a:r>
          </a:p>
          <a:p>
            <a:pPr lvl="1" latinLnBrk="1"/>
            <a:r>
              <a:rPr kumimoji="1" lang="zh-CN" altLang="en-US" sz="2400" b="1" dirty="0">
                <a:latin typeface="굴림" pitchFamily="34" charset="-127"/>
              </a:rPr>
              <a:t>   工程技术中最常用的一种表达、交流工具，在呈现较复杂产品的设计方案及对设计进行详细说明和陈述时，使用技术图样比较合适。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71550" y="2438400"/>
            <a:ext cx="7129463" cy="4148138"/>
            <a:chOff x="2789" y="2154"/>
            <a:chExt cx="2853" cy="1845"/>
          </a:xfrm>
        </p:grpSpPr>
        <p:pic>
          <p:nvPicPr>
            <p:cNvPr id="113669" name="Picture 4" descr="jijia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9" y="2154"/>
              <a:ext cx="2853" cy="1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670" name="Rectangle 5"/>
            <p:cNvSpPr>
              <a:spLocks noChangeArrowheads="1"/>
            </p:cNvSpPr>
            <p:nvPr/>
          </p:nvSpPr>
          <p:spPr bwMode="gray">
            <a:xfrm>
              <a:off x="4921" y="3838"/>
              <a:ext cx="544" cy="91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zh-CN" b="1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524000" y="1143000"/>
            <a:ext cx="582723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4400" dirty="0" smtClean="0">
                <a:effectLst>
                  <a:outerShdw blurRad="38100" dist="38100" dir="2700000" algn="tl">
                    <a:srgbClr val="010199"/>
                  </a:outerShdw>
                </a:effectLst>
                <a:latin typeface="华文新魏" pitchFamily="2" charset="-122"/>
                <a:ea typeface="华文新魏" pitchFamily="2" charset="-122"/>
              </a:rPr>
              <a:t>第二章第四节 </a:t>
            </a:r>
            <a:r>
              <a:rPr lang="zh-CN" altLang="en-US" sz="4400" dirty="0">
                <a:effectLst>
                  <a:outerShdw blurRad="38100" dist="38100" dir="2700000" algn="tl">
                    <a:srgbClr val="010199"/>
                  </a:outerShdw>
                </a:effectLst>
                <a:latin typeface="华文新魏" pitchFamily="2" charset="-122"/>
                <a:ea typeface="华文新魏" pitchFamily="2" charset="-122"/>
              </a:rPr>
              <a:t/>
            </a:r>
            <a:br>
              <a:rPr lang="zh-CN" altLang="en-US" sz="4400" dirty="0">
                <a:effectLst>
                  <a:outerShdw blurRad="38100" dist="38100" dir="2700000" algn="tl">
                    <a:srgbClr val="010199"/>
                  </a:outerShdw>
                </a:effectLst>
                <a:latin typeface="华文新魏" pitchFamily="2" charset="-122"/>
                <a:ea typeface="华文新魏" pitchFamily="2" charset="-122"/>
              </a:rPr>
            </a:br>
            <a:r>
              <a:rPr lang="zh-CN" altLang="en-US" sz="4400" dirty="0" smtClean="0">
                <a:effectLst>
                  <a:outerShdw blurRad="38100" dist="38100" dir="2700000" algn="tl">
                    <a:srgbClr val="010199"/>
                  </a:outerShdw>
                </a:effectLst>
                <a:latin typeface="华文新魏" pitchFamily="2" charset="-122"/>
                <a:ea typeface="华文新魏" pitchFamily="2" charset="-122"/>
              </a:rPr>
              <a:t>设计和交流的技术语言</a:t>
            </a:r>
            <a:endParaRPr lang="zh-CN" altLang="en-US" sz="4400" dirty="0">
              <a:effectLst>
                <a:outerShdw blurRad="38100" dist="38100" dir="2700000" algn="tl">
                  <a:srgbClr val="010199"/>
                </a:outerShdw>
              </a:effectLst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514600" y="3505200"/>
            <a:ext cx="442621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6600" dirty="0" smtClean="0">
                <a:solidFill>
                  <a:srgbClr val="FF9900"/>
                </a:solidFill>
                <a:ea typeface="隶书" pitchFamily="49" charset="-122"/>
              </a:rPr>
              <a:t>——</a:t>
            </a:r>
            <a:r>
              <a:rPr lang="zh-CN" altLang="en-US" sz="6600" dirty="0" smtClean="0">
                <a:solidFill>
                  <a:srgbClr val="FF9900"/>
                </a:solidFill>
                <a:ea typeface="隶书" pitchFamily="49" charset="-122"/>
              </a:rPr>
              <a:t>三视图</a:t>
            </a:r>
            <a:endParaRPr lang="zh-CN" altLang="en-US" sz="6600" dirty="0">
              <a:solidFill>
                <a:srgbClr val="FF9900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zh-CN" altLang="en-US" sz="3600" b="1" dirty="0" smtClean="0">
                <a:solidFill>
                  <a:srgbClr val="0033C4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请画出左下角物体的三视图。</a:t>
            </a:r>
          </a:p>
        </p:txBody>
      </p:sp>
      <p:sp>
        <p:nvSpPr>
          <p:cNvPr id="276489" name="Line 9"/>
          <p:cNvSpPr>
            <a:spLocks noChangeShapeType="1"/>
          </p:cNvSpPr>
          <p:nvPr/>
        </p:nvSpPr>
        <p:spPr bwMode="auto">
          <a:xfrm>
            <a:off x="6812280" y="2257425"/>
            <a:ext cx="838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0" name="Line 10"/>
          <p:cNvSpPr>
            <a:spLocks noChangeShapeType="1"/>
          </p:cNvSpPr>
          <p:nvPr/>
        </p:nvSpPr>
        <p:spPr bwMode="auto">
          <a:xfrm>
            <a:off x="6786880" y="3181350"/>
            <a:ext cx="838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1" name="Line 11"/>
          <p:cNvSpPr>
            <a:spLocks noChangeShapeType="1"/>
          </p:cNvSpPr>
          <p:nvPr/>
        </p:nvSpPr>
        <p:spPr bwMode="auto">
          <a:xfrm>
            <a:off x="6812280" y="5638800"/>
            <a:ext cx="18288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2" name="Line 12"/>
          <p:cNvSpPr>
            <a:spLocks noChangeShapeType="1"/>
          </p:cNvSpPr>
          <p:nvPr/>
        </p:nvSpPr>
        <p:spPr bwMode="auto">
          <a:xfrm>
            <a:off x="6786880" y="4419600"/>
            <a:ext cx="863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3" name="Line 13"/>
          <p:cNvSpPr>
            <a:spLocks noChangeShapeType="1"/>
          </p:cNvSpPr>
          <p:nvPr/>
        </p:nvSpPr>
        <p:spPr bwMode="auto">
          <a:xfrm flipV="1">
            <a:off x="7650480" y="3200400"/>
            <a:ext cx="0" cy="1219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4" name="Line 14"/>
          <p:cNvSpPr>
            <a:spLocks noChangeShapeType="1"/>
          </p:cNvSpPr>
          <p:nvPr/>
        </p:nvSpPr>
        <p:spPr bwMode="auto">
          <a:xfrm>
            <a:off x="7574280" y="4343400"/>
            <a:ext cx="12192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5" name="Line 15"/>
          <p:cNvSpPr>
            <a:spLocks noChangeShapeType="1"/>
          </p:cNvSpPr>
          <p:nvPr/>
        </p:nvSpPr>
        <p:spPr bwMode="auto">
          <a:xfrm flipV="1">
            <a:off x="8641080" y="3200400"/>
            <a:ext cx="0" cy="24384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6" name="Line 16"/>
          <p:cNvSpPr>
            <a:spLocks noChangeShapeType="1"/>
          </p:cNvSpPr>
          <p:nvPr/>
        </p:nvSpPr>
        <p:spPr bwMode="auto">
          <a:xfrm flipV="1">
            <a:off x="7650480" y="2260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7" name="Line 17"/>
          <p:cNvSpPr>
            <a:spLocks noChangeShapeType="1"/>
          </p:cNvSpPr>
          <p:nvPr/>
        </p:nvSpPr>
        <p:spPr bwMode="auto">
          <a:xfrm flipV="1">
            <a:off x="8641080" y="2260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8" name="Line 18"/>
          <p:cNvSpPr>
            <a:spLocks noChangeShapeType="1"/>
          </p:cNvSpPr>
          <p:nvPr/>
        </p:nvSpPr>
        <p:spPr bwMode="auto">
          <a:xfrm>
            <a:off x="4221480" y="2895600"/>
            <a:ext cx="3429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9" name="Line 19"/>
          <p:cNvSpPr>
            <a:spLocks noChangeShapeType="1"/>
          </p:cNvSpPr>
          <p:nvPr/>
        </p:nvSpPr>
        <p:spPr bwMode="auto">
          <a:xfrm>
            <a:off x="7650480" y="2870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500" name="Line 20"/>
          <p:cNvSpPr>
            <a:spLocks noChangeShapeType="1"/>
          </p:cNvSpPr>
          <p:nvPr/>
        </p:nvSpPr>
        <p:spPr bwMode="auto">
          <a:xfrm>
            <a:off x="7650480" y="22606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501" name="Line 21"/>
          <p:cNvSpPr>
            <a:spLocks noChangeShapeType="1"/>
          </p:cNvSpPr>
          <p:nvPr/>
        </p:nvSpPr>
        <p:spPr bwMode="auto">
          <a:xfrm>
            <a:off x="7650480" y="31750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grpSp>
        <p:nvGrpSpPr>
          <p:cNvPr id="109" name="组合 108"/>
          <p:cNvGrpSpPr/>
          <p:nvPr/>
        </p:nvGrpSpPr>
        <p:grpSpPr>
          <a:xfrm>
            <a:off x="4196080" y="2260600"/>
            <a:ext cx="2603500" cy="938936"/>
            <a:chOff x="4394200" y="2260600"/>
            <a:chExt cx="2603500" cy="938936"/>
          </a:xfrm>
        </p:grpSpPr>
        <p:cxnSp>
          <p:nvCxnSpPr>
            <p:cNvPr id="141" name="直接连接符 140"/>
            <p:cNvCxnSpPr/>
            <p:nvPr/>
          </p:nvCxnSpPr>
          <p:spPr>
            <a:xfrm>
              <a:off x="5168900" y="2260600"/>
              <a:ext cx="1828800" cy="16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V="1">
              <a:off x="4394200" y="3175000"/>
              <a:ext cx="2590800" cy="2374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flipV="1">
              <a:off x="4394200" y="2260600"/>
              <a:ext cx="762000" cy="63334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 rot="5400000" flipH="1" flipV="1">
              <a:off x="4248150" y="3039992"/>
              <a:ext cx="304800" cy="127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 rot="5400000" flipH="1" flipV="1">
              <a:off x="6515135" y="2729671"/>
              <a:ext cx="938936" cy="79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61" name="直接连接符 160"/>
          <p:cNvCxnSpPr/>
          <p:nvPr/>
        </p:nvCxnSpPr>
        <p:spPr>
          <a:xfrm flipV="1">
            <a:off x="4196080" y="5613400"/>
            <a:ext cx="2603500" cy="25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4" name="直接连接符 163"/>
          <p:cNvCxnSpPr/>
          <p:nvPr/>
        </p:nvCxnSpPr>
        <p:spPr>
          <a:xfrm rot="5400000" flipH="1" flipV="1">
            <a:off x="6178074" y="5028406"/>
            <a:ext cx="1219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5" name="直接连接符 174"/>
          <p:cNvCxnSpPr/>
          <p:nvPr/>
        </p:nvCxnSpPr>
        <p:spPr>
          <a:xfrm rot="5400000" flipH="1" flipV="1">
            <a:off x="3587274" y="5028406"/>
            <a:ext cx="1219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6" name="直接连接符 175"/>
          <p:cNvCxnSpPr/>
          <p:nvPr/>
        </p:nvCxnSpPr>
        <p:spPr>
          <a:xfrm flipV="1">
            <a:off x="4196080" y="4419600"/>
            <a:ext cx="2590800" cy="25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4" name="直接连接符 203"/>
          <p:cNvCxnSpPr/>
          <p:nvPr/>
        </p:nvCxnSpPr>
        <p:spPr>
          <a:xfrm rot="5400000" flipH="1" flipV="1">
            <a:off x="4349274" y="5028406"/>
            <a:ext cx="1219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6485" name="Line 5"/>
          <p:cNvSpPr>
            <a:spLocks noChangeShapeType="1"/>
          </p:cNvSpPr>
          <p:nvPr/>
        </p:nvSpPr>
        <p:spPr bwMode="auto">
          <a:xfrm>
            <a:off x="4958080" y="2273300"/>
            <a:ext cx="0" cy="2133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09" name="Line 5"/>
          <p:cNvSpPr>
            <a:spLocks noChangeShapeType="1"/>
          </p:cNvSpPr>
          <p:nvPr/>
        </p:nvSpPr>
        <p:spPr bwMode="auto">
          <a:xfrm>
            <a:off x="4196080" y="3200400"/>
            <a:ext cx="0" cy="1219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10" name="Line 5"/>
          <p:cNvSpPr>
            <a:spLocks noChangeShapeType="1"/>
          </p:cNvSpPr>
          <p:nvPr/>
        </p:nvSpPr>
        <p:spPr bwMode="auto">
          <a:xfrm>
            <a:off x="6799580" y="3200400"/>
            <a:ext cx="0" cy="1219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grpSp>
        <p:nvGrpSpPr>
          <p:cNvPr id="98" name="组合 97"/>
          <p:cNvGrpSpPr/>
          <p:nvPr/>
        </p:nvGrpSpPr>
        <p:grpSpPr>
          <a:xfrm>
            <a:off x="457200" y="4114800"/>
            <a:ext cx="3090128" cy="2057400"/>
            <a:chOff x="304800" y="2546662"/>
            <a:chExt cx="3547328" cy="2558738"/>
          </a:xfrm>
        </p:grpSpPr>
        <p:sp>
          <p:nvSpPr>
            <p:cNvPr id="106" name="Text Box 7"/>
            <p:cNvSpPr txBox="1">
              <a:spLocks noChangeArrowheads="1"/>
            </p:cNvSpPr>
            <p:nvPr/>
          </p:nvSpPr>
          <p:spPr bwMode="auto">
            <a:xfrm rot="19597307">
              <a:off x="1874103" y="4643735"/>
              <a:ext cx="197802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kumimoji="1" lang="zh-CN" altLang="en-US" sz="24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主</a:t>
              </a:r>
              <a:r>
                <a:rPr kumimoji="1" lang="zh-CN" altLang="en-US" sz="24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视方向</a:t>
              </a:r>
              <a:endParaRPr kumimoji="1" lang="zh-CN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cxnSp>
          <p:nvCxnSpPr>
            <p:cNvPr id="33" name="直接连接符 32"/>
            <p:cNvCxnSpPr/>
            <p:nvPr/>
          </p:nvCxnSpPr>
          <p:spPr>
            <a:xfrm>
              <a:off x="869430" y="3372787"/>
              <a:ext cx="730771" cy="43721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2138838" y="2546662"/>
              <a:ext cx="762794" cy="43588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 flipV="1">
              <a:off x="1587438" y="2982546"/>
              <a:ext cx="1314194" cy="82745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 rot="5400000" flipH="1" flipV="1">
              <a:off x="914400" y="3886200"/>
              <a:ext cx="761999" cy="60959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rot="5400000" flipH="1" flipV="1">
              <a:off x="2520632" y="3363545"/>
              <a:ext cx="7620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 rot="5400000" flipH="1" flipV="1">
              <a:off x="826671" y="4734680"/>
              <a:ext cx="329784" cy="442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接连接符 51"/>
            <p:cNvCxnSpPr/>
            <p:nvPr/>
          </p:nvCxnSpPr>
          <p:spPr>
            <a:xfrm>
              <a:off x="304800" y="4191000"/>
              <a:ext cx="693420" cy="39174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接连接符 53"/>
            <p:cNvCxnSpPr/>
            <p:nvPr/>
          </p:nvCxnSpPr>
          <p:spPr>
            <a:xfrm flipV="1">
              <a:off x="989351" y="3706446"/>
              <a:ext cx="1912281" cy="119533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直接箭头连接符 106"/>
            <p:cNvCxnSpPr/>
            <p:nvPr/>
          </p:nvCxnSpPr>
          <p:spPr>
            <a:xfrm rot="16200000" flipV="1">
              <a:off x="2138045" y="4316838"/>
              <a:ext cx="533399" cy="379413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直接连接符 115"/>
            <p:cNvCxnSpPr/>
            <p:nvPr/>
          </p:nvCxnSpPr>
          <p:spPr>
            <a:xfrm flipV="1">
              <a:off x="854439" y="2547206"/>
              <a:ext cx="1317261" cy="82558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直接连接符 133"/>
            <p:cNvCxnSpPr/>
            <p:nvPr/>
          </p:nvCxnSpPr>
          <p:spPr>
            <a:xfrm rot="16200000" flipV="1">
              <a:off x="150866" y="4348111"/>
              <a:ext cx="321039" cy="68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直接连接符 134"/>
            <p:cNvCxnSpPr/>
            <p:nvPr/>
          </p:nvCxnSpPr>
          <p:spPr>
            <a:xfrm>
              <a:off x="304800" y="4495800"/>
              <a:ext cx="693420" cy="39174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接连接符 64"/>
            <p:cNvCxnSpPr/>
            <p:nvPr/>
          </p:nvCxnSpPr>
          <p:spPr>
            <a:xfrm rot="5400000" flipH="1" flipV="1">
              <a:off x="157398" y="3500202"/>
              <a:ext cx="859436" cy="5646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" name="Group 3"/>
          <p:cNvGrpSpPr>
            <a:grpSpLocks/>
          </p:cNvGrpSpPr>
          <p:nvPr/>
        </p:nvGrpSpPr>
        <p:grpSpPr bwMode="auto">
          <a:xfrm>
            <a:off x="4191000" y="3200400"/>
            <a:ext cx="2590800" cy="1368425"/>
            <a:chOff x="521" y="1702"/>
            <a:chExt cx="1815" cy="862"/>
          </a:xfrm>
        </p:grpSpPr>
        <p:sp>
          <p:nvSpPr>
            <p:cNvPr id="66" name="Line 4"/>
            <p:cNvSpPr>
              <a:spLocks noChangeShapeType="1"/>
            </p:cNvSpPr>
            <p:nvPr/>
          </p:nvSpPr>
          <p:spPr bwMode="auto">
            <a:xfrm>
              <a:off x="521" y="2156"/>
              <a:ext cx="1815" cy="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round/>
              <a:headEnd type="triangle" w="sm" len="lg"/>
              <a:tailEnd type="triangle" w="sm" len="lg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7" name="Line 5"/>
            <p:cNvSpPr>
              <a:spLocks noChangeShapeType="1"/>
            </p:cNvSpPr>
            <p:nvPr/>
          </p:nvSpPr>
          <p:spPr bwMode="auto">
            <a:xfrm>
              <a:off x="521" y="1702"/>
              <a:ext cx="0" cy="862"/>
            </a:xfrm>
            <a:prstGeom prst="line">
              <a:avLst/>
            </a:prstGeom>
            <a:noFill/>
            <a:ln w="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8" name="Line 6"/>
            <p:cNvSpPr>
              <a:spLocks noChangeShapeType="1"/>
            </p:cNvSpPr>
            <p:nvPr/>
          </p:nvSpPr>
          <p:spPr bwMode="auto">
            <a:xfrm>
              <a:off x="2336" y="1702"/>
              <a:ext cx="0" cy="862"/>
            </a:xfrm>
            <a:prstGeom prst="line">
              <a:avLst/>
            </a:prstGeom>
            <a:noFill/>
            <a:ln w="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" name="Text Box 7"/>
            <p:cNvSpPr txBox="1">
              <a:spLocks noChangeArrowheads="1"/>
            </p:cNvSpPr>
            <p:nvPr/>
          </p:nvSpPr>
          <p:spPr bwMode="auto">
            <a:xfrm>
              <a:off x="1202" y="1836"/>
              <a:ext cx="408" cy="330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FF6600"/>
                  </a:solidFill>
                  <a:ea typeface="黑体" pitchFamily="49" charset="-122"/>
                </a:rPr>
                <a:t>长</a:t>
              </a:r>
            </a:p>
          </p:txBody>
        </p:sp>
      </p:grpSp>
      <p:grpSp>
        <p:nvGrpSpPr>
          <p:cNvPr id="70" name="Group 8"/>
          <p:cNvGrpSpPr>
            <a:grpSpLocks/>
          </p:cNvGrpSpPr>
          <p:nvPr/>
        </p:nvGrpSpPr>
        <p:grpSpPr bwMode="auto">
          <a:xfrm>
            <a:off x="6750634" y="2254045"/>
            <a:ext cx="929834" cy="904875"/>
            <a:chOff x="2161" y="478"/>
            <a:chExt cx="1309" cy="1224"/>
          </a:xfrm>
        </p:grpSpPr>
        <p:sp>
          <p:nvSpPr>
            <p:cNvPr id="71" name="Line 9"/>
            <p:cNvSpPr>
              <a:spLocks noChangeShapeType="1"/>
            </p:cNvSpPr>
            <p:nvPr/>
          </p:nvSpPr>
          <p:spPr bwMode="auto">
            <a:xfrm>
              <a:off x="2835" y="478"/>
              <a:ext cx="0" cy="12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triangle" w="sm" len="lg"/>
              <a:tailEnd type="triangle" w="sm" len="lg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" name="Line 10"/>
            <p:cNvSpPr>
              <a:spLocks noChangeShapeType="1"/>
            </p:cNvSpPr>
            <p:nvPr/>
          </p:nvSpPr>
          <p:spPr bwMode="auto">
            <a:xfrm>
              <a:off x="2290" y="478"/>
              <a:ext cx="1134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" name="Line 11"/>
            <p:cNvSpPr>
              <a:spLocks noChangeShapeType="1"/>
            </p:cNvSpPr>
            <p:nvPr/>
          </p:nvSpPr>
          <p:spPr bwMode="auto">
            <a:xfrm>
              <a:off x="2336" y="1702"/>
              <a:ext cx="1134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4" name="Text Box 12"/>
            <p:cNvSpPr txBox="1">
              <a:spLocks noChangeArrowheads="1"/>
            </p:cNvSpPr>
            <p:nvPr/>
          </p:nvSpPr>
          <p:spPr bwMode="auto">
            <a:xfrm rot="16200000">
              <a:off x="2169" y="716"/>
              <a:ext cx="722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FF6600"/>
                  </a:solidFill>
                  <a:ea typeface="黑体" pitchFamily="49" charset="-122"/>
                </a:rPr>
                <a:t>高</a:t>
              </a:r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6812281" y="4419600"/>
            <a:ext cx="787403" cy="1219200"/>
            <a:chOff x="3635371" y="4070350"/>
            <a:chExt cx="1152530" cy="2016125"/>
          </a:xfrm>
        </p:grpSpPr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4500563" y="4070350"/>
              <a:ext cx="0" cy="201612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triangle" w="sm" len="lg"/>
              <a:tailEnd type="triangle" w="sm" len="lg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Line 16"/>
            <p:cNvSpPr>
              <a:spLocks noChangeShapeType="1"/>
            </p:cNvSpPr>
            <p:nvPr/>
          </p:nvSpPr>
          <p:spPr bwMode="auto">
            <a:xfrm>
              <a:off x="3635371" y="4070350"/>
              <a:ext cx="1152524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" name="Line 18"/>
            <p:cNvSpPr>
              <a:spLocks noChangeShapeType="1"/>
            </p:cNvSpPr>
            <p:nvPr/>
          </p:nvSpPr>
          <p:spPr bwMode="auto">
            <a:xfrm>
              <a:off x="3635372" y="6086475"/>
              <a:ext cx="1152529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" name="Text Box 20"/>
            <p:cNvSpPr txBox="1">
              <a:spLocks noChangeArrowheads="1"/>
            </p:cNvSpPr>
            <p:nvPr/>
          </p:nvSpPr>
          <p:spPr bwMode="auto">
            <a:xfrm rot="16200000">
              <a:off x="3663197" y="4506481"/>
              <a:ext cx="1134070" cy="765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zh-CN" altLang="en-US" sz="2800" dirty="0">
                  <a:solidFill>
                    <a:srgbClr val="FF6600"/>
                  </a:solidFill>
                  <a:ea typeface="黑体" pitchFamily="49" charset="-122"/>
                </a:rPr>
                <a:t>宽</a:t>
              </a:r>
            </a:p>
          </p:txBody>
        </p:sp>
      </p:grpSp>
      <p:grpSp>
        <p:nvGrpSpPr>
          <p:cNvPr id="94" name="组合 93"/>
          <p:cNvGrpSpPr/>
          <p:nvPr/>
        </p:nvGrpSpPr>
        <p:grpSpPr>
          <a:xfrm>
            <a:off x="7650480" y="3048000"/>
            <a:ext cx="998095" cy="1008063"/>
            <a:chOff x="5435600" y="2701925"/>
            <a:chExt cx="2089150" cy="1008063"/>
          </a:xfrm>
        </p:grpSpPr>
        <p:sp>
          <p:nvSpPr>
            <p:cNvPr id="95" name="Line 15"/>
            <p:cNvSpPr>
              <a:spLocks noChangeShapeType="1"/>
            </p:cNvSpPr>
            <p:nvPr/>
          </p:nvSpPr>
          <p:spPr bwMode="auto">
            <a:xfrm>
              <a:off x="5435600" y="3422650"/>
              <a:ext cx="208915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triangle" w="sm" len="lg"/>
              <a:tailEnd type="triangle" w="sm" len="lg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Line 17"/>
            <p:cNvSpPr>
              <a:spLocks noChangeShapeType="1"/>
            </p:cNvSpPr>
            <p:nvPr/>
          </p:nvSpPr>
          <p:spPr bwMode="auto">
            <a:xfrm>
              <a:off x="5435600" y="2701925"/>
              <a:ext cx="0" cy="100806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Line 19"/>
            <p:cNvSpPr>
              <a:spLocks noChangeShapeType="1"/>
            </p:cNvSpPr>
            <p:nvPr/>
          </p:nvSpPr>
          <p:spPr bwMode="auto">
            <a:xfrm flipV="1">
              <a:off x="7509062" y="2774949"/>
              <a:ext cx="15688" cy="91757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Text Box 21"/>
            <p:cNvSpPr txBox="1">
              <a:spLocks noChangeArrowheads="1"/>
            </p:cNvSpPr>
            <p:nvPr/>
          </p:nvSpPr>
          <p:spPr bwMode="auto">
            <a:xfrm>
              <a:off x="5940360" y="2930525"/>
              <a:ext cx="134603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FF6600"/>
                  </a:solidFill>
                  <a:ea typeface="黑体" pitchFamily="49" charset="-122"/>
                </a:rPr>
                <a:t>宽</a:t>
              </a:r>
            </a:p>
          </p:txBody>
        </p:sp>
      </p:grpSp>
      <p:sp>
        <p:nvSpPr>
          <p:cNvPr id="105" name="Text Box 22"/>
          <p:cNvSpPr txBox="1">
            <a:spLocks noChangeArrowheads="1"/>
          </p:cNvSpPr>
          <p:nvPr/>
        </p:nvSpPr>
        <p:spPr bwMode="auto">
          <a:xfrm>
            <a:off x="76200" y="1295400"/>
            <a:ext cx="3925887" cy="2452687"/>
          </a:xfrm>
          <a:prstGeom prst="rect">
            <a:avLst/>
          </a:prstGeom>
          <a:solidFill>
            <a:srgbClr val="F8F8F8"/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800" dirty="0">
                <a:solidFill>
                  <a:srgbClr val="3333FF"/>
                </a:solidFill>
                <a:ea typeface="黑体" pitchFamily="49" charset="-122"/>
              </a:rPr>
              <a:t>    </a:t>
            </a:r>
            <a:r>
              <a:rPr lang="zh-CN" altLang="en-US" sz="2800" dirty="0">
                <a:solidFill>
                  <a:srgbClr val="3333FF"/>
                </a:solidFill>
                <a:ea typeface="黑体" pitchFamily="49" charset="-122"/>
              </a:rPr>
              <a:t>三视图投影规律：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3333FF"/>
                </a:solidFill>
                <a:ea typeface="宋体-18030" pitchFamily="49" charset="-122"/>
              </a:rPr>
              <a:t>   主、俯视图</a:t>
            </a:r>
            <a:r>
              <a:rPr lang="zh-CN" altLang="en-US" sz="2800" b="1" dirty="0">
                <a:solidFill>
                  <a:srgbClr val="FF3300"/>
                </a:solidFill>
                <a:ea typeface="黑体" pitchFamily="49" charset="-122"/>
              </a:rPr>
              <a:t>长对正</a:t>
            </a:r>
            <a:r>
              <a:rPr lang="zh-CN" altLang="en-US" sz="2800" b="1" dirty="0">
                <a:solidFill>
                  <a:srgbClr val="3333FF"/>
                </a:solidFill>
                <a:ea typeface="宋体-18030" pitchFamily="49" charset="-122"/>
              </a:rPr>
              <a:t>；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3333FF"/>
                </a:solidFill>
                <a:ea typeface="宋体-18030" pitchFamily="49" charset="-122"/>
              </a:rPr>
              <a:t>   主、左视图</a:t>
            </a:r>
            <a:r>
              <a:rPr lang="zh-CN" altLang="en-US" sz="2800" b="1" dirty="0">
                <a:solidFill>
                  <a:srgbClr val="FF3300"/>
                </a:solidFill>
                <a:ea typeface="黑体" pitchFamily="49" charset="-122"/>
              </a:rPr>
              <a:t>高平齐</a:t>
            </a:r>
            <a:r>
              <a:rPr lang="zh-CN" altLang="en-US" sz="2800" b="1" dirty="0">
                <a:solidFill>
                  <a:srgbClr val="3333FF"/>
                </a:solidFill>
                <a:ea typeface="宋体-18030" pitchFamily="49" charset="-122"/>
              </a:rPr>
              <a:t>；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3333FF"/>
                </a:solidFill>
                <a:ea typeface="宋体-18030" pitchFamily="49" charset="-122"/>
              </a:rPr>
              <a:t>   俯、左视图</a:t>
            </a:r>
            <a:r>
              <a:rPr lang="zh-CN" altLang="en-US" sz="2800" b="1" dirty="0">
                <a:solidFill>
                  <a:srgbClr val="FF3300"/>
                </a:solidFill>
                <a:ea typeface="黑体" pitchFamily="49" charset="-122"/>
              </a:rPr>
              <a:t>宽相等</a:t>
            </a:r>
            <a:r>
              <a:rPr lang="zh-CN" altLang="en-US" sz="2800" dirty="0">
                <a:solidFill>
                  <a:srgbClr val="3333FF"/>
                </a:solidFill>
                <a:ea typeface="宋体-18030" pitchFamily="49" charset="-122"/>
              </a:rPr>
              <a:t>。</a:t>
            </a:r>
          </a:p>
        </p:txBody>
      </p:sp>
      <p:sp>
        <p:nvSpPr>
          <p:cNvPr id="75" name="TextBox 79"/>
          <p:cNvSpPr txBox="1">
            <a:spLocks noChangeArrowheads="1"/>
          </p:cNvSpPr>
          <p:nvPr/>
        </p:nvSpPr>
        <p:spPr bwMode="auto">
          <a:xfrm>
            <a:off x="4983480" y="1447800"/>
            <a:ext cx="14206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</a:rPr>
              <a:t>主视图</a:t>
            </a:r>
          </a:p>
        </p:txBody>
      </p:sp>
      <p:sp>
        <p:nvSpPr>
          <p:cNvPr id="76" name="TextBox 80"/>
          <p:cNvSpPr txBox="1">
            <a:spLocks noChangeArrowheads="1"/>
          </p:cNvSpPr>
          <p:nvPr/>
        </p:nvSpPr>
        <p:spPr bwMode="auto">
          <a:xfrm>
            <a:off x="5059680" y="5892225"/>
            <a:ext cx="14206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</a:rPr>
              <a:t>俯视图</a:t>
            </a:r>
          </a:p>
        </p:txBody>
      </p:sp>
      <p:sp>
        <p:nvSpPr>
          <p:cNvPr id="77" name="TextBox 81"/>
          <p:cNvSpPr txBox="1">
            <a:spLocks noChangeArrowheads="1"/>
          </p:cNvSpPr>
          <p:nvPr/>
        </p:nvSpPr>
        <p:spPr bwMode="auto">
          <a:xfrm>
            <a:off x="7269480" y="1447800"/>
            <a:ext cx="14206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</a:rPr>
              <a:t>左视图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7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"/>
                            </p:stCondLst>
                            <p:childTnLst>
                              <p:par>
                                <p:cTn id="7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7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7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7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7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76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76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76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76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7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7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7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76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76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500"/>
                            </p:stCondLst>
                            <p:childTnLst>
                              <p:par>
                                <p:cTn id="120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 tmFilter="0, 0; .2, .5; .8, .5; 1, 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250" autoRev="1" fill="hold"/>
                                        <p:tgtEl>
                                          <p:spTgt spid="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7" dur="80"/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8" dur="80"/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80"/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00"/>
                            </p:stCondLst>
                            <p:childTnLst>
                              <p:par>
                                <p:cTn id="14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 tmFilter="0, 0; .2, .5; .8, .5; 1, 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2" dur="250" autoRev="1" fill="hold"/>
                                        <p:tgtEl>
                                          <p:spTgt spid="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 tmFilter="0, 0; .2, .5; .8, .5; 1, 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250" autoRev="1" fill="hold"/>
                                        <p:tgtEl>
                                          <p:spTgt spid="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276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276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276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276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276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276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276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276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276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276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9" grpId="0" animBg="1"/>
      <p:bldP spid="276489" grpId="1" animBg="1"/>
      <p:bldP spid="276490" grpId="0" animBg="1"/>
      <p:bldP spid="276490" grpId="1" animBg="1"/>
      <p:bldP spid="276491" grpId="0" animBg="1"/>
      <p:bldP spid="276491" grpId="1" animBg="1"/>
      <p:bldP spid="276491" grpId="2" animBg="1"/>
      <p:bldP spid="276492" grpId="0" animBg="1"/>
      <p:bldP spid="276492" grpId="1" animBg="1"/>
      <p:bldP spid="276493" grpId="0" animBg="1"/>
      <p:bldP spid="276493" grpId="1" animBg="1"/>
      <p:bldP spid="276494" grpId="0" animBg="1"/>
      <p:bldP spid="276494" grpId="1" animBg="1"/>
      <p:bldP spid="276495" grpId="0" animBg="1"/>
      <p:bldP spid="276495" grpId="1" animBg="1"/>
      <p:bldP spid="276496" grpId="0" animBg="1"/>
      <p:bldP spid="276497" grpId="0" animBg="1"/>
      <p:bldP spid="276498" grpId="0" animBg="1"/>
      <p:bldP spid="276498" grpId="1" animBg="1"/>
      <p:bldP spid="276499" grpId="0" animBg="1"/>
      <p:bldP spid="276500" grpId="0" animBg="1"/>
      <p:bldP spid="276501" grpId="0" animBg="1"/>
      <p:bldP spid="276485" grpId="0" animBg="1"/>
      <p:bldP spid="276485" grpId="1" animBg="1"/>
      <p:bldP spid="209" grpId="0" animBg="1"/>
      <p:bldP spid="209" grpId="1" animBg="1"/>
      <p:bldP spid="210" grpId="0" animBg="1"/>
      <p:bldP spid="210" grpId="1" animBg="1"/>
      <p:bldP spid="75" grpId="1"/>
      <p:bldP spid="75" grpId="2"/>
      <p:bldP spid="76" grpId="1"/>
      <p:bldP spid="76" grpId="2"/>
      <p:bldP spid="77" grpId="1"/>
      <p:bldP spid="77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Line 38"/>
          <p:cNvSpPr>
            <a:spLocks noChangeShapeType="1"/>
          </p:cNvSpPr>
          <p:nvPr/>
        </p:nvSpPr>
        <p:spPr bwMode="auto">
          <a:xfrm>
            <a:off x="6326188" y="3200400"/>
            <a:ext cx="608012" cy="0"/>
          </a:xfrm>
          <a:prstGeom prst="line">
            <a:avLst/>
          </a:prstGeom>
          <a:noFill/>
          <a:ln w="19050" cap="sq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36" name="Text Box 4"/>
          <p:cNvSpPr txBox="1">
            <a:spLocks noChangeArrowheads="1"/>
          </p:cNvSpPr>
          <p:nvPr/>
        </p:nvSpPr>
        <p:spPr bwMode="auto">
          <a:xfrm>
            <a:off x="687388" y="1828800"/>
            <a:ext cx="26606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六棱柱</a:t>
            </a:r>
          </a:p>
        </p:txBody>
      </p:sp>
      <p:graphicFrame>
        <p:nvGraphicFramePr>
          <p:cNvPr id="274437" name="Object 5"/>
          <p:cNvGraphicFramePr>
            <a:graphicFrameLocks noChangeAspect="1"/>
          </p:cNvGraphicFramePr>
          <p:nvPr/>
        </p:nvGraphicFramePr>
        <p:xfrm>
          <a:off x="228600" y="3200400"/>
          <a:ext cx="3657600" cy="2211388"/>
        </p:xfrm>
        <a:graphic>
          <a:graphicData uri="http://schemas.openxmlformats.org/presentationml/2006/ole">
            <p:oleObj spid="_x0000_s230402" name="位图图像" r:id="rId3" imgW="1704762" imgH="1523810" progId="PBrush">
              <p:embed/>
            </p:oleObj>
          </a:graphicData>
        </a:graphic>
      </p:graphicFrame>
      <p:sp>
        <p:nvSpPr>
          <p:cNvPr id="274439" name="Text Box 7"/>
          <p:cNvSpPr txBox="1">
            <a:spLocks noChangeArrowheads="1"/>
          </p:cNvSpPr>
          <p:nvPr/>
        </p:nvSpPr>
        <p:spPr bwMode="auto">
          <a:xfrm>
            <a:off x="914400" y="5592763"/>
            <a:ext cx="19780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zh-CN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主</a:t>
            </a:r>
            <a:r>
              <a:rPr kumimoji="1" lang="zh-CN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视方向</a:t>
            </a:r>
            <a:endParaRPr kumimoji="1" lang="zh-CN" alt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4440" name="Line 8"/>
          <p:cNvSpPr>
            <a:spLocks noChangeShapeType="1"/>
          </p:cNvSpPr>
          <p:nvPr/>
        </p:nvSpPr>
        <p:spPr bwMode="auto">
          <a:xfrm>
            <a:off x="5183188" y="1524000"/>
            <a:ext cx="0" cy="464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41" name="Line 9"/>
          <p:cNvSpPr>
            <a:spLocks noChangeShapeType="1"/>
          </p:cNvSpPr>
          <p:nvPr/>
        </p:nvSpPr>
        <p:spPr bwMode="auto">
          <a:xfrm>
            <a:off x="4802188" y="3200400"/>
            <a:ext cx="762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42" name="Line 10"/>
          <p:cNvSpPr>
            <a:spLocks noChangeShapeType="1"/>
          </p:cNvSpPr>
          <p:nvPr/>
        </p:nvSpPr>
        <p:spPr bwMode="auto">
          <a:xfrm>
            <a:off x="3887788" y="4953000"/>
            <a:ext cx="2895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43" name="Line 11"/>
          <p:cNvSpPr>
            <a:spLocks noChangeShapeType="1"/>
          </p:cNvSpPr>
          <p:nvPr/>
        </p:nvSpPr>
        <p:spPr bwMode="auto">
          <a:xfrm>
            <a:off x="4573588" y="4114800"/>
            <a:ext cx="1219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44" name="Line 12"/>
          <p:cNvSpPr>
            <a:spLocks noChangeShapeType="1"/>
          </p:cNvSpPr>
          <p:nvPr/>
        </p:nvSpPr>
        <p:spPr bwMode="auto">
          <a:xfrm flipH="1">
            <a:off x="4040188" y="4114800"/>
            <a:ext cx="533400" cy="8382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45" name="Line 13"/>
          <p:cNvSpPr>
            <a:spLocks noChangeShapeType="1"/>
          </p:cNvSpPr>
          <p:nvPr/>
        </p:nvSpPr>
        <p:spPr bwMode="auto">
          <a:xfrm>
            <a:off x="5792788" y="4114800"/>
            <a:ext cx="533400" cy="8382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46" name="Line 14"/>
          <p:cNvSpPr>
            <a:spLocks noChangeShapeType="1"/>
          </p:cNvSpPr>
          <p:nvPr/>
        </p:nvSpPr>
        <p:spPr bwMode="auto">
          <a:xfrm>
            <a:off x="4040188" y="4953000"/>
            <a:ext cx="533400" cy="8382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47" name="Line 15"/>
          <p:cNvSpPr>
            <a:spLocks noChangeShapeType="1"/>
          </p:cNvSpPr>
          <p:nvPr/>
        </p:nvSpPr>
        <p:spPr bwMode="auto">
          <a:xfrm>
            <a:off x="4573588" y="5791200"/>
            <a:ext cx="1219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48" name="Line 16"/>
          <p:cNvSpPr>
            <a:spLocks noChangeShapeType="1"/>
          </p:cNvSpPr>
          <p:nvPr/>
        </p:nvSpPr>
        <p:spPr bwMode="auto">
          <a:xfrm flipV="1">
            <a:off x="5792788" y="4953000"/>
            <a:ext cx="533400" cy="8382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49" name="Line 17"/>
          <p:cNvSpPr>
            <a:spLocks noChangeShapeType="1"/>
          </p:cNvSpPr>
          <p:nvPr/>
        </p:nvSpPr>
        <p:spPr bwMode="auto">
          <a:xfrm flipV="1">
            <a:off x="4040188" y="3200400"/>
            <a:ext cx="0" cy="1752600"/>
          </a:xfrm>
          <a:prstGeom prst="line">
            <a:avLst/>
          </a:prstGeom>
          <a:noFill/>
          <a:ln w="19050" cap="sq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50" name="Line 18"/>
          <p:cNvSpPr>
            <a:spLocks noChangeShapeType="1"/>
          </p:cNvSpPr>
          <p:nvPr/>
        </p:nvSpPr>
        <p:spPr bwMode="auto">
          <a:xfrm flipV="1">
            <a:off x="6326188" y="3200400"/>
            <a:ext cx="0" cy="1752600"/>
          </a:xfrm>
          <a:prstGeom prst="line">
            <a:avLst/>
          </a:prstGeom>
          <a:noFill/>
          <a:ln w="19050" cap="sq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51" name="Line 19"/>
          <p:cNvSpPr>
            <a:spLocks noChangeShapeType="1"/>
          </p:cNvSpPr>
          <p:nvPr/>
        </p:nvSpPr>
        <p:spPr bwMode="auto">
          <a:xfrm>
            <a:off x="4040188" y="3200400"/>
            <a:ext cx="22860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52" name="Line 20"/>
          <p:cNvSpPr>
            <a:spLocks noChangeShapeType="1"/>
          </p:cNvSpPr>
          <p:nvPr/>
        </p:nvSpPr>
        <p:spPr bwMode="auto">
          <a:xfrm>
            <a:off x="4040188" y="2286000"/>
            <a:ext cx="0" cy="9144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53" name="Line 21"/>
          <p:cNvSpPr>
            <a:spLocks noChangeShapeType="1"/>
          </p:cNvSpPr>
          <p:nvPr/>
        </p:nvSpPr>
        <p:spPr bwMode="auto">
          <a:xfrm>
            <a:off x="6326188" y="2286000"/>
            <a:ext cx="0" cy="9144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54" name="Line 22"/>
          <p:cNvSpPr>
            <a:spLocks noChangeShapeType="1"/>
          </p:cNvSpPr>
          <p:nvPr/>
        </p:nvSpPr>
        <p:spPr bwMode="auto">
          <a:xfrm flipV="1">
            <a:off x="4573588" y="3200400"/>
            <a:ext cx="0" cy="914400"/>
          </a:xfrm>
          <a:prstGeom prst="line">
            <a:avLst/>
          </a:prstGeom>
          <a:noFill/>
          <a:ln w="19050" cap="sq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55" name="Line 23"/>
          <p:cNvSpPr>
            <a:spLocks noChangeShapeType="1"/>
          </p:cNvSpPr>
          <p:nvPr/>
        </p:nvSpPr>
        <p:spPr bwMode="auto">
          <a:xfrm flipV="1">
            <a:off x="5792788" y="3200400"/>
            <a:ext cx="0" cy="914400"/>
          </a:xfrm>
          <a:prstGeom prst="line">
            <a:avLst/>
          </a:prstGeom>
          <a:noFill/>
          <a:ln w="19050" cap="sq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56" name="Line 24"/>
          <p:cNvSpPr>
            <a:spLocks noChangeShapeType="1"/>
          </p:cNvSpPr>
          <p:nvPr/>
        </p:nvSpPr>
        <p:spPr bwMode="auto">
          <a:xfrm>
            <a:off x="4040188" y="2286000"/>
            <a:ext cx="22860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57" name="Line 25"/>
          <p:cNvSpPr>
            <a:spLocks noChangeShapeType="1"/>
          </p:cNvSpPr>
          <p:nvPr/>
        </p:nvSpPr>
        <p:spPr bwMode="auto">
          <a:xfrm flipV="1">
            <a:off x="4573588" y="2286000"/>
            <a:ext cx="0" cy="9144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58" name="Line 26"/>
          <p:cNvSpPr>
            <a:spLocks noChangeShapeType="1"/>
          </p:cNvSpPr>
          <p:nvPr/>
        </p:nvSpPr>
        <p:spPr bwMode="auto">
          <a:xfrm flipV="1">
            <a:off x="5792788" y="2286000"/>
            <a:ext cx="0" cy="9144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59" name="Line 27"/>
          <p:cNvSpPr>
            <a:spLocks noChangeShapeType="1"/>
          </p:cNvSpPr>
          <p:nvPr/>
        </p:nvSpPr>
        <p:spPr bwMode="auto">
          <a:xfrm>
            <a:off x="7772400" y="1447800"/>
            <a:ext cx="0" cy="29718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60" name="Line 28"/>
          <p:cNvSpPr>
            <a:spLocks noChangeShapeType="1"/>
          </p:cNvSpPr>
          <p:nvPr/>
        </p:nvSpPr>
        <p:spPr bwMode="auto">
          <a:xfrm>
            <a:off x="7239000" y="3200400"/>
            <a:ext cx="1143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61" name="Line 29"/>
          <p:cNvSpPr>
            <a:spLocks noChangeShapeType="1"/>
          </p:cNvSpPr>
          <p:nvPr/>
        </p:nvSpPr>
        <p:spPr bwMode="auto">
          <a:xfrm>
            <a:off x="6707188" y="4953000"/>
            <a:ext cx="1065212" cy="0"/>
          </a:xfrm>
          <a:prstGeom prst="line">
            <a:avLst/>
          </a:prstGeom>
          <a:noFill/>
          <a:ln w="19050" cap="sq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62" name="Line 30"/>
          <p:cNvSpPr>
            <a:spLocks noChangeShapeType="1"/>
          </p:cNvSpPr>
          <p:nvPr/>
        </p:nvSpPr>
        <p:spPr bwMode="auto">
          <a:xfrm>
            <a:off x="7772400" y="3200400"/>
            <a:ext cx="0" cy="1752600"/>
          </a:xfrm>
          <a:prstGeom prst="line">
            <a:avLst/>
          </a:prstGeom>
          <a:noFill/>
          <a:ln w="19050" cap="sq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63" name="Line 31"/>
          <p:cNvSpPr>
            <a:spLocks noChangeShapeType="1"/>
          </p:cNvSpPr>
          <p:nvPr/>
        </p:nvSpPr>
        <p:spPr bwMode="auto">
          <a:xfrm>
            <a:off x="6705600" y="3886200"/>
            <a:ext cx="2133600" cy="2133600"/>
          </a:xfrm>
          <a:prstGeom prst="line">
            <a:avLst/>
          </a:prstGeom>
          <a:noFill/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64" name="Line 32"/>
          <p:cNvSpPr>
            <a:spLocks noChangeShapeType="1"/>
          </p:cNvSpPr>
          <p:nvPr/>
        </p:nvSpPr>
        <p:spPr bwMode="auto">
          <a:xfrm>
            <a:off x="5792788" y="4114800"/>
            <a:ext cx="1141412" cy="0"/>
          </a:xfrm>
          <a:prstGeom prst="line">
            <a:avLst/>
          </a:prstGeom>
          <a:noFill/>
          <a:ln w="19050" cap="sq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65" name="Line 33"/>
          <p:cNvSpPr>
            <a:spLocks noChangeShapeType="1"/>
          </p:cNvSpPr>
          <p:nvPr/>
        </p:nvSpPr>
        <p:spPr bwMode="auto">
          <a:xfrm>
            <a:off x="5792788" y="5791200"/>
            <a:ext cx="2817812" cy="0"/>
          </a:xfrm>
          <a:prstGeom prst="line">
            <a:avLst/>
          </a:prstGeom>
          <a:noFill/>
          <a:ln w="19050" cap="sq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67" name="Line 35"/>
          <p:cNvSpPr>
            <a:spLocks noChangeShapeType="1"/>
          </p:cNvSpPr>
          <p:nvPr/>
        </p:nvSpPr>
        <p:spPr bwMode="auto">
          <a:xfrm flipV="1">
            <a:off x="8610600" y="3200400"/>
            <a:ext cx="0" cy="2590800"/>
          </a:xfrm>
          <a:prstGeom prst="line">
            <a:avLst/>
          </a:prstGeom>
          <a:noFill/>
          <a:ln w="19050" cap="sq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68" name="Line 36"/>
          <p:cNvSpPr>
            <a:spLocks noChangeShapeType="1"/>
          </p:cNvSpPr>
          <p:nvPr/>
        </p:nvSpPr>
        <p:spPr bwMode="auto">
          <a:xfrm>
            <a:off x="6934200" y="3200400"/>
            <a:ext cx="16764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70" name="Line 38"/>
          <p:cNvSpPr>
            <a:spLocks noChangeShapeType="1"/>
          </p:cNvSpPr>
          <p:nvPr/>
        </p:nvSpPr>
        <p:spPr bwMode="auto">
          <a:xfrm>
            <a:off x="6326188" y="2286000"/>
            <a:ext cx="608012" cy="0"/>
          </a:xfrm>
          <a:prstGeom prst="line">
            <a:avLst/>
          </a:prstGeom>
          <a:noFill/>
          <a:ln w="19050" cap="sq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71" name="Line 39"/>
          <p:cNvSpPr>
            <a:spLocks noChangeShapeType="1"/>
          </p:cNvSpPr>
          <p:nvPr/>
        </p:nvSpPr>
        <p:spPr bwMode="auto">
          <a:xfrm>
            <a:off x="6934200" y="2286000"/>
            <a:ext cx="0" cy="9144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72" name="Line 40"/>
          <p:cNvSpPr>
            <a:spLocks noChangeShapeType="1"/>
          </p:cNvSpPr>
          <p:nvPr/>
        </p:nvSpPr>
        <p:spPr bwMode="auto">
          <a:xfrm>
            <a:off x="6934200" y="2286000"/>
            <a:ext cx="16764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73" name="Line 41"/>
          <p:cNvSpPr>
            <a:spLocks noChangeShapeType="1"/>
          </p:cNvSpPr>
          <p:nvPr/>
        </p:nvSpPr>
        <p:spPr bwMode="auto">
          <a:xfrm>
            <a:off x="8610600" y="2286000"/>
            <a:ext cx="0" cy="9144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274474" name="Line 42"/>
          <p:cNvSpPr>
            <a:spLocks noChangeShapeType="1"/>
          </p:cNvSpPr>
          <p:nvPr/>
        </p:nvSpPr>
        <p:spPr bwMode="auto">
          <a:xfrm>
            <a:off x="7772400" y="2286000"/>
            <a:ext cx="0" cy="9144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3115" name="Rectangle 128"/>
          <p:cNvSpPr>
            <a:spLocks noChangeArrowheads="1"/>
          </p:cNvSpPr>
          <p:nvPr/>
        </p:nvSpPr>
        <p:spPr bwMode="auto">
          <a:xfrm>
            <a:off x="1219200" y="-76200"/>
            <a:ext cx="7162800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zh-CN" altLang="en-US" sz="5600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三视图</a:t>
            </a:r>
            <a:r>
              <a:rPr lang="zh-CN" altLang="en-US" sz="5600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实例</a:t>
            </a:r>
          </a:p>
        </p:txBody>
      </p:sp>
      <p:grpSp>
        <p:nvGrpSpPr>
          <p:cNvPr id="86" name="组合 85"/>
          <p:cNvGrpSpPr/>
          <p:nvPr/>
        </p:nvGrpSpPr>
        <p:grpSpPr>
          <a:xfrm>
            <a:off x="4038600" y="2134971"/>
            <a:ext cx="4572000" cy="3656229"/>
            <a:chOff x="4038600" y="2136560"/>
            <a:chExt cx="4572000" cy="3656229"/>
          </a:xfrm>
        </p:grpSpPr>
        <p:grpSp>
          <p:nvGrpSpPr>
            <p:cNvPr id="84" name="组合 83"/>
            <p:cNvGrpSpPr/>
            <p:nvPr/>
          </p:nvGrpSpPr>
          <p:grpSpPr>
            <a:xfrm>
              <a:off x="4038600" y="3200400"/>
              <a:ext cx="2442025" cy="909638"/>
              <a:chOff x="4038600" y="3200400"/>
              <a:chExt cx="2442025" cy="909638"/>
            </a:xfrm>
          </p:grpSpPr>
          <p:sp>
            <p:nvSpPr>
              <p:cNvPr id="3149" name="Line 4"/>
              <p:cNvSpPr>
                <a:spLocks noChangeShapeType="1"/>
              </p:cNvSpPr>
              <p:nvPr/>
            </p:nvSpPr>
            <p:spPr bwMode="auto">
              <a:xfrm>
                <a:off x="4038600" y="3733800"/>
                <a:ext cx="555061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 type="triangle" w="sm" len="lg"/>
                <a:tailEnd type="triangle" w="sm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50" name="Line 5"/>
              <p:cNvSpPr>
                <a:spLocks noChangeShapeType="1"/>
              </p:cNvSpPr>
              <p:nvPr/>
            </p:nvSpPr>
            <p:spPr bwMode="auto">
              <a:xfrm>
                <a:off x="4038600" y="3200400"/>
                <a:ext cx="0" cy="834817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52" name="Text Box 7"/>
              <p:cNvSpPr txBox="1">
                <a:spLocks noChangeArrowheads="1"/>
              </p:cNvSpPr>
              <p:nvPr/>
            </p:nvSpPr>
            <p:spPr bwMode="auto">
              <a:xfrm>
                <a:off x="4038600" y="3200400"/>
                <a:ext cx="612861" cy="461665"/>
              </a:xfrm>
              <a:prstGeom prst="rect">
                <a:avLst/>
              </a:prstGeom>
              <a:noFill/>
              <a:ln w="3175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400" dirty="0">
                    <a:solidFill>
                      <a:srgbClr val="FF6600"/>
                    </a:solidFill>
                    <a:ea typeface="黑体" pitchFamily="49" charset="-122"/>
                  </a:rPr>
                  <a:t>长</a:t>
                </a:r>
              </a:p>
            </p:txBody>
          </p:sp>
          <p:sp>
            <p:nvSpPr>
              <p:cNvPr id="3145" name="Line 4"/>
              <p:cNvSpPr>
                <a:spLocks noChangeShapeType="1"/>
              </p:cNvSpPr>
              <p:nvPr/>
            </p:nvSpPr>
            <p:spPr bwMode="auto">
              <a:xfrm>
                <a:off x="4572000" y="3733800"/>
                <a:ext cx="1218959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 type="triangle" w="sm" len="lg"/>
                <a:tailEnd type="triangle" w="sm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46" name="Line 5"/>
              <p:cNvSpPr>
                <a:spLocks noChangeShapeType="1"/>
              </p:cNvSpPr>
              <p:nvPr/>
            </p:nvSpPr>
            <p:spPr bwMode="auto">
              <a:xfrm>
                <a:off x="4572000" y="3200400"/>
                <a:ext cx="0" cy="80987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47" name="Line 6"/>
              <p:cNvSpPr>
                <a:spLocks noChangeShapeType="1"/>
              </p:cNvSpPr>
              <p:nvPr/>
            </p:nvSpPr>
            <p:spPr bwMode="auto">
              <a:xfrm>
                <a:off x="5791200" y="3200400"/>
                <a:ext cx="0" cy="80987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48" name="Text Box 7"/>
              <p:cNvSpPr txBox="1">
                <a:spLocks noChangeArrowheads="1"/>
              </p:cNvSpPr>
              <p:nvPr/>
            </p:nvSpPr>
            <p:spPr bwMode="auto">
              <a:xfrm>
                <a:off x="4952731" y="3200400"/>
                <a:ext cx="762269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400" dirty="0">
                    <a:solidFill>
                      <a:srgbClr val="FF6600"/>
                    </a:solidFill>
                    <a:ea typeface="黑体" pitchFamily="49" charset="-122"/>
                  </a:rPr>
                  <a:t>长</a:t>
                </a:r>
              </a:p>
            </p:txBody>
          </p:sp>
          <p:sp>
            <p:nvSpPr>
              <p:cNvPr id="3141" name="Line 4"/>
              <p:cNvSpPr>
                <a:spLocks noChangeShapeType="1"/>
              </p:cNvSpPr>
              <p:nvPr/>
            </p:nvSpPr>
            <p:spPr bwMode="auto">
              <a:xfrm>
                <a:off x="5791200" y="3733800"/>
                <a:ext cx="518784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 type="triangle" w="sm" len="lg"/>
                <a:tailEnd type="triangle" w="sm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43" name="Line 6"/>
              <p:cNvSpPr>
                <a:spLocks noChangeShapeType="1"/>
              </p:cNvSpPr>
              <p:nvPr/>
            </p:nvSpPr>
            <p:spPr bwMode="auto">
              <a:xfrm>
                <a:off x="6324600" y="3200400"/>
                <a:ext cx="0" cy="90963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44" name="Text Box 7"/>
              <p:cNvSpPr txBox="1">
                <a:spLocks noChangeArrowheads="1"/>
              </p:cNvSpPr>
              <p:nvPr/>
            </p:nvSpPr>
            <p:spPr bwMode="auto">
              <a:xfrm>
                <a:off x="5791200" y="3200400"/>
                <a:ext cx="68942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400" dirty="0">
                    <a:solidFill>
                      <a:srgbClr val="FF6600"/>
                    </a:solidFill>
                    <a:ea typeface="黑体" pitchFamily="49" charset="-122"/>
                  </a:rPr>
                  <a:t>长</a:t>
                </a:r>
              </a:p>
            </p:txBody>
          </p:sp>
        </p:grp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6293249" y="2136560"/>
              <a:ext cx="717151" cy="1063840"/>
              <a:chOff x="1705" y="273"/>
              <a:chExt cx="1765" cy="1429"/>
            </a:xfrm>
          </p:grpSpPr>
          <p:sp>
            <p:nvSpPr>
              <p:cNvPr id="3134" name="Line 9"/>
              <p:cNvSpPr>
                <a:spLocks noChangeShapeType="1"/>
              </p:cNvSpPr>
              <p:nvPr/>
            </p:nvSpPr>
            <p:spPr bwMode="auto">
              <a:xfrm>
                <a:off x="2835" y="478"/>
                <a:ext cx="0" cy="122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 type="triangle" w="sm" len="lg"/>
                <a:tailEnd type="triangle" w="sm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35" name="Line 10"/>
              <p:cNvSpPr>
                <a:spLocks noChangeShapeType="1"/>
              </p:cNvSpPr>
              <p:nvPr/>
            </p:nvSpPr>
            <p:spPr bwMode="auto">
              <a:xfrm>
                <a:off x="2290" y="478"/>
                <a:ext cx="1134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36" name="Line 11"/>
              <p:cNvSpPr>
                <a:spLocks noChangeShapeType="1"/>
              </p:cNvSpPr>
              <p:nvPr/>
            </p:nvSpPr>
            <p:spPr bwMode="auto">
              <a:xfrm>
                <a:off x="2336" y="1702"/>
                <a:ext cx="1134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37" name="Text Box 12"/>
              <p:cNvSpPr txBox="1">
                <a:spLocks noChangeArrowheads="1"/>
              </p:cNvSpPr>
              <p:nvPr/>
            </p:nvSpPr>
            <p:spPr bwMode="auto">
              <a:xfrm rot="16200000">
                <a:off x="1690" y="288"/>
                <a:ext cx="1165" cy="1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400" dirty="0">
                    <a:solidFill>
                      <a:srgbClr val="FF6600"/>
                    </a:solidFill>
                    <a:ea typeface="黑体" pitchFamily="49" charset="-122"/>
                  </a:rPr>
                  <a:t>高</a:t>
                </a:r>
              </a:p>
            </p:txBody>
          </p:sp>
        </p:grpSp>
        <p:grpSp>
          <p:nvGrpSpPr>
            <p:cNvPr id="7" name="组合 78"/>
            <p:cNvGrpSpPr>
              <a:grpSpLocks/>
            </p:cNvGrpSpPr>
            <p:nvPr/>
          </p:nvGrpSpPr>
          <p:grpSpPr bwMode="auto">
            <a:xfrm>
              <a:off x="6172200" y="3200400"/>
              <a:ext cx="2438400" cy="2592389"/>
              <a:chOff x="11506200" y="3046465"/>
              <a:chExt cx="2438400" cy="2592339"/>
            </a:xfrm>
          </p:grpSpPr>
          <p:grpSp>
            <p:nvGrpSpPr>
              <p:cNvPr id="8" name="组合 77"/>
              <p:cNvGrpSpPr>
                <a:grpSpLocks/>
              </p:cNvGrpSpPr>
              <p:nvPr/>
            </p:nvGrpSpPr>
            <p:grpSpPr bwMode="auto">
              <a:xfrm>
                <a:off x="11506200" y="3959330"/>
                <a:ext cx="745143" cy="1679474"/>
                <a:chOff x="11506200" y="3959330"/>
                <a:chExt cx="745143" cy="1679474"/>
              </a:xfrm>
            </p:grpSpPr>
            <p:sp>
              <p:nvSpPr>
                <p:cNvPr id="3130" name="Line 14"/>
                <p:cNvSpPr>
                  <a:spLocks noChangeShapeType="1"/>
                </p:cNvSpPr>
                <p:nvPr/>
              </p:nvSpPr>
              <p:spPr bwMode="auto">
                <a:xfrm>
                  <a:off x="12065570" y="3959332"/>
                  <a:ext cx="0" cy="1679472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 type="triangle" w="sm" len="lg"/>
                  <a:tailEnd type="triangle" w="sm" len="lg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31" name="Line 16"/>
                <p:cNvSpPr>
                  <a:spLocks noChangeShapeType="1"/>
                </p:cNvSpPr>
                <p:nvPr/>
              </p:nvSpPr>
              <p:spPr bwMode="auto">
                <a:xfrm>
                  <a:off x="11506200" y="3959330"/>
                  <a:ext cx="745143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32" name="Line 18"/>
                <p:cNvSpPr>
                  <a:spLocks noChangeShapeType="1"/>
                </p:cNvSpPr>
                <p:nvPr/>
              </p:nvSpPr>
              <p:spPr bwMode="auto">
                <a:xfrm>
                  <a:off x="11553413" y="5638804"/>
                  <a:ext cx="697930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33" name="Text Box 20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11549396" y="4491999"/>
                  <a:ext cx="609588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zh-CN" altLang="en-US" sz="2400" dirty="0">
                      <a:solidFill>
                        <a:srgbClr val="FF6600"/>
                      </a:solidFill>
                      <a:ea typeface="黑体" pitchFamily="49" charset="-122"/>
                    </a:rPr>
                    <a:t>宽</a:t>
                  </a:r>
                </a:p>
              </p:txBody>
            </p:sp>
          </p:grpSp>
          <p:grpSp>
            <p:nvGrpSpPr>
              <p:cNvPr id="9" name="组合 76"/>
              <p:cNvGrpSpPr>
                <a:grpSpLocks/>
              </p:cNvGrpSpPr>
              <p:nvPr/>
            </p:nvGrpSpPr>
            <p:grpSpPr bwMode="auto">
              <a:xfrm>
                <a:off x="12268200" y="3046465"/>
                <a:ext cx="1676400" cy="839737"/>
                <a:chOff x="12268200" y="3046465"/>
                <a:chExt cx="1676400" cy="839737"/>
              </a:xfrm>
            </p:grpSpPr>
            <p:sp>
              <p:nvSpPr>
                <p:cNvPr id="3126" name="Line 15"/>
                <p:cNvSpPr>
                  <a:spLocks noChangeShapeType="1"/>
                </p:cNvSpPr>
                <p:nvPr/>
              </p:nvSpPr>
              <p:spPr bwMode="auto">
                <a:xfrm>
                  <a:off x="12268200" y="3646844"/>
                  <a:ext cx="1676400" cy="10758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 type="triangle" w="sm" len="lg"/>
                  <a:tailEnd type="triangle" w="sm" len="lg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27" name="Line 17"/>
                <p:cNvSpPr>
                  <a:spLocks noChangeShapeType="1"/>
                </p:cNvSpPr>
                <p:nvPr/>
              </p:nvSpPr>
              <p:spPr bwMode="auto">
                <a:xfrm>
                  <a:off x="12268200" y="3046465"/>
                  <a:ext cx="0" cy="839737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28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3944600" y="3107298"/>
                  <a:ext cx="0" cy="659888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2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2877800" y="3198862"/>
                  <a:ext cx="685800" cy="4616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zh-CN" altLang="en-US" sz="2400" dirty="0">
                      <a:solidFill>
                        <a:srgbClr val="FF6600"/>
                      </a:solidFill>
                      <a:ea typeface="黑体" pitchFamily="49" charset="-122"/>
                    </a:rPr>
                    <a:t>宽</a:t>
                  </a:r>
                </a:p>
              </p:txBody>
            </p:sp>
          </p:grpSp>
        </p:grpSp>
      </p:grpSp>
      <p:sp>
        <p:nvSpPr>
          <p:cNvPr id="3121" name="TextBox 79"/>
          <p:cNvSpPr txBox="1">
            <a:spLocks noChangeArrowheads="1"/>
          </p:cNvSpPr>
          <p:nvPr/>
        </p:nvSpPr>
        <p:spPr bwMode="auto">
          <a:xfrm>
            <a:off x="4495800" y="1371600"/>
            <a:ext cx="14206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</a:rPr>
              <a:t>主视图</a:t>
            </a:r>
          </a:p>
        </p:txBody>
      </p:sp>
      <p:sp>
        <p:nvSpPr>
          <p:cNvPr id="3122" name="TextBox 80"/>
          <p:cNvSpPr txBox="1">
            <a:spLocks noChangeArrowheads="1"/>
          </p:cNvSpPr>
          <p:nvPr/>
        </p:nvSpPr>
        <p:spPr bwMode="auto">
          <a:xfrm>
            <a:off x="4495800" y="5791200"/>
            <a:ext cx="14206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</a:rPr>
              <a:t>俯视图</a:t>
            </a:r>
          </a:p>
        </p:txBody>
      </p:sp>
      <p:sp>
        <p:nvSpPr>
          <p:cNvPr id="3123" name="TextBox 81"/>
          <p:cNvSpPr txBox="1">
            <a:spLocks noChangeArrowheads="1"/>
          </p:cNvSpPr>
          <p:nvPr/>
        </p:nvSpPr>
        <p:spPr bwMode="auto">
          <a:xfrm>
            <a:off x="7037537" y="1371600"/>
            <a:ext cx="14206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</a:rPr>
              <a:t>左视图</a:t>
            </a:r>
          </a:p>
        </p:txBody>
      </p:sp>
      <p:cxnSp>
        <p:nvCxnSpPr>
          <p:cNvPr id="85" name="直接箭头连接符 84"/>
          <p:cNvCxnSpPr>
            <a:stCxn id="274439" idx="0"/>
          </p:cNvCxnSpPr>
          <p:nvPr/>
        </p:nvCxnSpPr>
        <p:spPr>
          <a:xfrm rot="5400000" flipH="1" flipV="1">
            <a:off x="1622425" y="5310189"/>
            <a:ext cx="563563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4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74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4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74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7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4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4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4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4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7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7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7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7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7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74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7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7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7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74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74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74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withGroup">
                            <p:stCondLst>
                              <p:cond delay="45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274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74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withGroup">
                            <p:stCondLst>
                              <p:cond delay="55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274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274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74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27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7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60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7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7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27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65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274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27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274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274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27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7000"/>
                            </p:stCondLst>
                            <p:childTnLst>
                              <p:par>
                                <p:cTn id="15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274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274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274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2744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274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274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274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274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274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274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274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274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274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5" dur="500"/>
                                        <p:tgtEl>
                                          <p:spTgt spid="274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0" grpId="1" animBg="1"/>
      <p:bldP spid="274436" grpId="0" autoUpdateAnimBg="0"/>
      <p:bldP spid="274440" grpId="0" animBg="1"/>
      <p:bldP spid="274440" grpId="1" animBg="1"/>
      <p:bldP spid="274441" grpId="0" animBg="1"/>
      <p:bldP spid="274442" grpId="0" animBg="1"/>
      <p:bldP spid="274442" grpId="1" animBg="1"/>
      <p:bldP spid="274443" grpId="0" animBg="1"/>
      <p:bldP spid="274444" grpId="0" animBg="1"/>
      <p:bldP spid="274445" grpId="0" animBg="1"/>
      <p:bldP spid="274446" grpId="0" animBg="1"/>
      <p:bldP spid="274447" grpId="0" animBg="1"/>
      <p:bldP spid="274448" grpId="0" animBg="1"/>
      <p:bldP spid="274449" grpId="0" animBg="1"/>
      <p:bldP spid="274450" grpId="0" animBg="1"/>
      <p:bldP spid="274451" grpId="0" animBg="1"/>
      <p:bldP spid="274452" grpId="0" animBg="1"/>
      <p:bldP spid="274453" grpId="0" animBg="1"/>
      <p:bldP spid="274454" grpId="0" animBg="1"/>
      <p:bldP spid="274454" grpId="1" animBg="1"/>
      <p:bldP spid="274455" grpId="0" animBg="1"/>
      <p:bldP spid="274455" grpId="1" animBg="1"/>
      <p:bldP spid="274456" grpId="0" animBg="1"/>
      <p:bldP spid="274457" grpId="0" animBg="1"/>
      <p:bldP spid="274458" grpId="0" animBg="1"/>
      <p:bldP spid="274459" grpId="0" animBg="1"/>
      <p:bldP spid="274459" grpId="1" animBg="1"/>
      <p:bldP spid="274460" grpId="0" animBg="1"/>
      <p:bldP spid="274461" grpId="0" animBg="1"/>
      <p:bldP spid="274461" grpId="1" animBg="1"/>
      <p:bldP spid="274462" grpId="0" animBg="1"/>
      <p:bldP spid="274462" grpId="1" animBg="1"/>
      <p:bldP spid="274463" grpId="0" animBg="1"/>
      <p:bldP spid="274463" grpId="1" animBg="1"/>
      <p:bldP spid="274464" grpId="0" animBg="1"/>
      <p:bldP spid="274464" grpId="1" animBg="1"/>
      <p:bldP spid="274465" grpId="0" animBg="1"/>
      <p:bldP spid="274465" grpId="1" animBg="1"/>
      <p:bldP spid="274467" grpId="0" animBg="1"/>
      <p:bldP spid="274467" grpId="1" animBg="1"/>
      <p:bldP spid="274468" grpId="0" animBg="1"/>
      <p:bldP spid="274470" grpId="0" animBg="1"/>
      <p:bldP spid="274470" grpId="1" animBg="1"/>
      <p:bldP spid="274471" grpId="0" animBg="1"/>
      <p:bldP spid="274472" grpId="0" animBg="1"/>
      <p:bldP spid="274473" grpId="0" animBg="1"/>
      <p:bldP spid="274474" grpId="0" animBg="1"/>
      <p:bldP spid="3121" grpId="0"/>
      <p:bldP spid="3121" grpId="1"/>
      <p:bldP spid="3122" grpId="0"/>
      <p:bldP spid="3122" grpId="1"/>
      <p:bldP spid="3123" grpId="0"/>
      <p:bldP spid="312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zh-CN" altLang="en-US" sz="3600" b="1" dirty="0" smtClean="0">
                <a:solidFill>
                  <a:srgbClr val="0033C4"/>
                </a:solidFill>
                <a:latin typeface="楷体" pitchFamily="49" charset="-122"/>
                <a:ea typeface="楷体" pitchFamily="49" charset="-122"/>
              </a:rPr>
              <a:t>    请画出左下角物体的三视图。</a:t>
            </a:r>
          </a:p>
        </p:txBody>
      </p:sp>
      <p:sp>
        <p:nvSpPr>
          <p:cNvPr id="276485" name="Line 5"/>
          <p:cNvSpPr>
            <a:spLocks noChangeShapeType="1"/>
          </p:cNvSpPr>
          <p:nvPr/>
        </p:nvSpPr>
        <p:spPr bwMode="auto">
          <a:xfrm>
            <a:off x="4876800" y="2273300"/>
            <a:ext cx="0" cy="21336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86" name="Line 6"/>
          <p:cNvSpPr>
            <a:spLocks noChangeShapeType="1"/>
          </p:cNvSpPr>
          <p:nvPr/>
        </p:nvSpPr>
        <p:spPr bwMode="auto">
          <a:xfrm>
            <a:off x="5283200" y="3200400"/>
            <a:ext cx="0" cy="16002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87" name="Line 7"/>
          <p:cNvSpPr>
            <a:spLocks noChangeShapeType="1"/>
          </p:cNvSpPr>
          <p:nvPr/>
        </p:nvSpPr>
        <p:spPr bwMode="auto">
          <a:xfrm>
            <a:off x="6350000" y="3200400"/>
            <a:ext cx="0" cy="16002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89" name="Line 9"/>
          <p:cNvSpPr>
            <a:spLocks noChangeShapeType="1"/>
          </p:cNvSpPr>
          <p:nvPr/>
        </p:nvSpPr>
        <p:spPr bwMode="auto">
          <a:xfrm>
            <a:off x="6731000" y="2286000"/>
            <a:ext cx="8382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0" name="Line 10"/>
          <p:cNvSpPr>
            <a:spLocks noChangeShapeType="1"/>
          </p:cNvSpPr>
          <p:nvPr/>
        </p:nvSpPr>
        <p:spPr bwMode="auto">
          <a:xfrm>
            <a:off x="6731000" y="3200400"/>
            <a:ext cx="8382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1" name="Line 11"/>
          <p:cNvSpPr>
            <a:spLocks noChangeShapeType="1"/>
          </p:cNvSpPr>
          <p:nvPr/>
        </p:nvSpPr>
        <p:spPr bwMode="auto">
          <a:xfrm>
            <a:off x="6731000" y="5638800"/>
            <a:ext cx="18288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2" name="Line 12"/>
          <p:cNvSpPr>
            <a:spLocks noChangeShapeType="1"/>
          </p:cNvSpPr>
          <p:nvPr/>
        </p:nvSpPr>
        <p:spPr bwMode="auto">
          <a:xfrm>
            <a:off x="6705600" y="4419600"/>
            <a:ext cx="863600" cy="0"/>
          </a:xfrm>
          <a:prstGeom prst="line">
            <a:avLst/>
          </a:prstGeom>
          <a:noFill/>
          <a:ln w="19050">
            <a:solidFill>
              <a:srgbClr val="0036D0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3" name="Line 13"/>
          <p:cNvSpPr>
            <a:spLocks noChangeShapeType="1"/>
          </p:cNvSpPr>
          <p:nvPr/>
        </p:nvSpPr>
        <p:spPr bwMode="auto">
          <a:xfrm flipV="1">
            <a:off x="7569200" y="3200400"/>
            <a:ext cx="0" cy="12192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4" name="Line 14"/>
          <p:cNvSpPr>
            <a:spLocks noChangeShapeType="1"/>
          </p:cNvSpPr>
          <p:nvPr/>
        </p:nvSpPr>
        <p:spPr bwMode="auto">
          <a:xfrm>
            <a:off x="7493000" y="4343399"/>
            <a:ext cx="1270000" cy="155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5" name="Line 15"/>
          <p:cNvSpPr>
            <a:spLocks noChangeShapeType="1"/>
          </p:cNvSpPr>
          <p:nvPr/>
        </p:nvSpPr>
        <p:spPr bwMode="auto">
          <a:xfrm flipV="1">
            <a:off x="8559800" y="3200400"/>
            <a:ext cx="0" cy="24384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6" name="Line 16"/>
          <p:cNvSpPr>
            <a:spLocks noChangeShapeType="1"/>
          </p:cNvSpPr>
          <p:nvPr/>
        </p:nvSpPr>
        <p:spPr bwMode="auto">
          <a:xfrm flipV="1">
            <a:off x="7569200" y="2260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7" name="Line 17"/>
          <p:cNvSpPr>
            <a:spLocks noChangeShapeType="1"/>
          </p:cNvSpPr>
          <p:nvPr/>
        </p:nvSpPr>
        <p:spPr bwMode="auto">
          <a:xfrm flipV="1">
            <a:off x="8559800" y="2260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8" name="Line 18"/>
          <p:cNvSpPr>
            <a:spLocks noChangeShapeType="1"/>
          </p:cNvSpPr>
          <p:nvPr/>
        </p:nvSpPr>
        <p:spPr bwMode="auto">
          <a:xfrm>
            <a:off x="4140200" y="2895600"/>
            <a:ext cx="3429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499" name="Line 19"/>
          <p:cNvSpPr>
            <a:spLocks noChangeShapeType="1"/>
          </p:cNvSpPr>
          <p:nvPr/>
        </p:nvSpPr>
        <p:spPr bwMode="auto">
          <a:xfrm>
            <a:off x="7569200" y="2870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500" name="Line 20"/>
          <p:cNvSpPr>
            <a:spLocks noChangeShapeType="1"/>
          </p:cNvSpPr>
          <p:nvPr/>
        </p:nvSpPr>
        <p:spPr bwMode="auto">
          <a:xfrm>
            <a:off x="7569200" y="22606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501" name="Line 21"/>
          <p:cNvSpPr>
            <a:spLocks noChangeShapeType="1"/>
          </p:cNvSpPr>
          <p:nvPr/>
        </p:nvSpPr>
        <p:spPr bwMode="auto">
          <a:xfrm>
            <a:off x="7569200" y="31750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502" name="Line 22"/>
          <p:cNvSpPr>
            <a:spLocks noChangeShapeType="1"/>
          </p:cNvSpPr>
          <p:nvPr/>
        </p:nvSpPr>
        <p:spPr bwMode="auto">
          <a:xfrm>
            <a:off x="7874000" y="2260600"/>
            <a:ext cx="0" cy="914400"/>
          </a:xfrm>
          <a:prstGeom prst="line">
            <a:avLst/>
          </a:prstGeom>
          <a:noFill/>
          <a:ln w="38100">
            <a:solidFill>
              <a:srgbClr val="CC0000"/>
            </a:solidFill>
            <a:prstDash val="dash"/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503" name="Line 23"/>
          <p:cNvSpPr>
            <a:spLocks noChangeShapeType="1"/>
          </p:cNvSpPr>
          <p:nvPr/>
        </p:nvSpPr>
        <p:spPr bwMode="auto">
          <a:xfrm>
            <a:off x="8255000" y="2260600"/>
            <a:ext cx="0" cy="914400"/>
          </a:xfrm>
          <a:prstGeom prst="line">
            <a:avLst/>
          </a:prstGeom>
          <a:noFill/>
          <a:ln w="38100">
            <a:solidFill>
              <a:srgbClr val="CC0000"/>
            </a:solidFill>
            <a:prstDash val="dash"/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504" name="Line 24"/>
          <p:cNvSpPr>
            <a:spLocks noChangeShapeType="1"/>
          </p:cNvSpPr>
          <p:nvPr/>
        </p:nvSpPr>
        <p:spPr bwMode="auto">
          <a:xfrm>
            <a:off x="7874000" y="3200400"/>
            <a:ext cx="0" cy="16002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505" name="Line 25"/>
          <p:cNvSpPr>
            <a:spLocks noChangeShapeType="1"/>
          </p:cNvSpPr>
          <p:nvPr/>
        </p:nvSpPr>
        <p:spPr bwMode="auto">
          <a:xfrm>
            <a:off x="8255000" y="3200400"/>
            <a:ext cx="0" cy="20574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506" name="Line 26"/>
          <p:cNvSpPr>
            <a:spLocks noChangeShapeType="1"/>
          </p:cNvSpPr>
          <p:nvPr/>
        </p:nvSpPr>
        <p:spPr bwMode="auto">
          <a:xfrm flipH="1">
            <a:off x="6350000" y="4800600"/>
            <a:ext cx="1524000" cy="0"/>
          </a:xfrm>
          <a:prstGeom prst="line">
            <a:avLst/>
          </a:prstGeom>
          <a:noFill/>
          <a:ln w="19050">
            <a:solidFill>
              <a:srgbClr val="0033C4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507" name="Line 27"/>
          <p:cNvSpPr>
            <a:spLocks noChangeShapeType="1"/>
          </p:cNvSpPr>
          <p:nvPr/>
        </p:nvSpPr>
        <p:spPr bwMode="auto">
          <a:xfrm flipH="1">
            <a:off x="6324600" y="5257800"/>
            <a:ext cx="1905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508" name="Line 28"/>
          <p:cNvSpPr>
            <a:spLocks noChangeShapeType="1"/>
          </p:cNvSpPr>
          <p:nvPr/>
        </p:nvSpPr>
        <p:spPr bwMode="auto">
          <a:xfrm>
            <a:off x="6350000" y="4800600"/>
            <a:ext cx="0" cy="457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509" name="Line 29"/>
          <p:cNvSpPr>
            <a:spLocks noChangeShapeType="1"/>
          </p:cNvSpPr>
          <p:nvPr/>
        </p:nvSpPr>
        <p:spPr bwMode="auto">
          <a:xfrm flipH="1">
            <a:off x="5283200" y="4800600"/>
            <a:ext cx="10668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510" name="Line 30"/>
          <p:cNvSpPr>
            <a:spLocks noChangeShapeType="1"/>
          </p:cNvSpPr>
          <p:nvPr/>
        </p:nvSpPr>
        <p:spPr bwMode="auto">
          <a:xfrm flipH="1">
            <a:off x="5283200" y="5257800"/>
            <a:ext cx="10668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76511" name="Line 31"/>
          <p:cNvSpPr>
            <a:spLocks noChangeShapeType="1"/>
          </p:cNvSpPr>
          <p:nvPr/>
        </p:nvSpPr>
        <p:spPr bwMode="auto">
          <a:xfrm>
            <a:off x="5283200" y="4800600"/>
            <a:ext cx="0" cy="457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grpSp>
        <p:nvGrpSpPr>
          <p:cNvPr id="2" name="组合 201"/>
          <p:cNvGrpSpPr/>
          <p:nvPr/>
        </p:nvGrpSpPr>
        <p:grpSpPr>
          <a:xfrm>
            <a:off x="4114800" y="2260600"/>
            <a:ext cx="2603500" cy="938936"/>
            <a:chOff x="2667000" y="1295400"/>
            <a:chExt cx="2603500" cy="938936"/>
          </a:xfrm>
        </p:grpSpPr>
        <p:cxnSp>
          <p:nvCxnSpPr>
            <p:cNvPr id="141" name="直接连接符 140"/>
            <p:cNvCxnSpPr/>
            <p:nvPr/>
          </p:nvCxnSpPr>
          <p:spPr>
            <a:xfrm>
              <a:off x="3441700" y="1295400"/>
              <a:ext cx="1828800" cy="16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V="1">
              <a:off x="2667000" y="2209800"/>
              <a:ext cx="2590800" cy="2374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flipV="1">
              <a:off x="2667000" y="1295400"/>
              <a:ext cx="762000" cy="63334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 rot="5400000" flipH="1" flipV="1">
              <a:off x="2520950" y="2074792"/>
              <a:ext cx="304800" cy="127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 rot="5400000" flipH="1" flipV="1">
              <a:off x="4787935" y="1764471"/>
              <a:ext cx="938936" cy="79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95" name="直接连接符 194"/>
          <p:cNvCxnSpPr/>
          <p:nvPr/>
        </p:nvCxnSpPr>
        <p:spPr>
          <a:xfrm rot="5400000" flipH="1" flipV="1">
            <a:off x="4826794" y="2742406"/>
            <a:ext cx="914400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1" name="直接连接符 160"/>
          <p:cNvCxnSpPr/>
          <p:nvPr/>
        </p:nvCxnSpPr>
        <p:spPr>
          <a:xfrm flipV="1">
            <a:off x="4114800" y="5613400"/>
            <a:ext cx="2603500" cy="25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4" name="直接连接符 163"/>
          <p:cNvCxnSpPr/>
          <p:nvPr/>
        </p:nvCxnSpPr>
        <p:spPr>
          <a:xfrm rot="5400000" flipH="1" flipV="1">
            <a:off x="6096794" y="5028406"/>
            <a:ext cx="1219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5" name="直接连接符 174"/>
          <p:cNvCxnSpPr/>
          <p:nvPr/>
        </p:nvCxnSpPr>
        <p:spPr>
          <a:xfrm rot="5400000" flipH="1" flipV="1">
            <a:off x="3505994" y="5028406"/>
            <a:ext cx="1219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6" name="直接连接符 175"/>
          <p:cNvCxnSpPr/>
          <p:nvPr/>
        </p:nvCxnSpPr>
        <p:spPr>
          <a:xfrm flipV="1">
            <a:off x="4114800" y="4419600"/>
            <a:ext cx="2590800" cy="25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4" name="直接连接符 203"/>
          <p:cNvCxnSpPr/>
          <p:nvPr/>
        </p:nvCxnSpPr>
        <p:spPr>
          <a:xfrm rot="5400000" flipH="1" flipV="1">
            <a:off x="4267994" y="5028406"/>
            <a:ext cx="1219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7" name="直接连接符 206"/>
          <p:cNvCxnSpPr/>
          <p:nvPr/>
        </p:nvCxnSpPr>
        <p:spPr>
          <a:xfrm rot="5400000" flipH="1" flipV="1">
            <a:off x="5880929" y="2678871"/>
            <a:ext cx="938936" cy="79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9" name="Line 5"/>
          <p:cNvSpPr>
            <a:spLocks noChangeShapeType="1"/>
          </p:cNvSpPr>
          <p:nvPr/>
        </p:nvSpPr>
        <p:spPr bwMode="auto">
          <a:xfrm>
            <a:off x="4114800" y="3200400"/>
            <a:ext cx="0" cy="12192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sp>
        <p:nvSpPr>
          <p:cNvPr id="210" name="Line 5"/>
          <p:cNvSpPr>
            <a:spLocks noChangeShapeType="1"/>
          </p:cNvSpPr>
          <p:nvPr/>
        </p:nvSpPr>
        <p:spPr bwMode="auto">
          <a:xfrm>
            <a:off x="6718300" y="3200400"/>
            <a:ext cx="0" cy="12192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40666" tIns="20333" rIns="40666" bIns="20333" anchor="ctr"/>
          <a:lstStyle/>
          <a:p>
            <a:endParaRPr lang="zh-CN" altLang="en-US"/>
          </a:p>
        </p:txBody>
      </p:sp>
      <p:grpSp>
        <p:nvGrpSpPr>
          <p:cNvPr id="64" name="组合 63"/>
          <p:cNvGrpSpPr/>
          <p:nvPr/>
        </p:nvGrpSpPr>
        <p:grpSpPr>
          <a:xfrm>
            <a:off x="304800" y="2546662"/>
            <a:ext cx="3547328" cy="2558738"/>
            <a:chOff x="304800" y="2546662"/>
            <a:chExt cx="3547328" cy="2558738"/>
          </a:xfrm>
        </p:grpSpPr>
        <p:grpSp>
          <p:nvGrpSpPr>
            <p:cNvPr id="3" name="组合 97"/>
            <p:cNvGrpSpPr/>
            <p:nvPr/>
          </p:nvGrpSpPr>
          <p:grpSpPr>
            <a:xfrm>
              <a:off x="304800" y="2546662"/>
              <a:ext cx="3547328" cy="2558738"/>
              <a:chOff x="304800" y="2546662"/>
              <a:chExt cx="3547328" cy="2558738"/>
            </a:xfrm>
          </p:grpSpPr>
          <p:sp>
            <p:nvSpPr>
              <p:cNvPr id="106" name="Text Box 7"/>
              <p:cNvSpPr txBox="1">
                <a:spLocks noChangeArrowheads="1"/>
              </p:cNvSpPr>
              <p:nvPr/>
            </p:nvSpPr>
            <p:spPr bwMode="auto">
              <a:xfrm rot="19597307">
                <a:off x="1874103" y="4643735"/>
                <a:ext cx="1978025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/>
                <a:ext uri="{91240B29-F687-4F45-9708-019B960494DF}"/>
                <a:ext uri="{AF507438-7753-43E0-B8FC-AC1667EBCBE1}"/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kumimoji="1" lang="zh-CN" altLang="en-US" sz="24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黑体" panose="02010609060101010101" pitchFamily="49" charset="-122"/>
                  </a:rPr>
                  <a:t>主</a:t>
                </a:r>
                <a:r>
                  <a:rPr kumimoji="1" lang="zh-CN" altLang="en-US" sz="24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黑体" panose="02010609060101010101" pitchFamily="49" charset="-122"/>
                  </a:rPr>
                  <a:t>视方向</a:t>
                </a:r>
                <a:endParaRPr kumimoji="1" lang="zh-CN" altLang="en-US" sz="24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cxnSp>
            <p:nvCxnSpPr>
              <p:cNvPr id="33" name="直接连接符 32"/>
              <p:cNvCxnSpPr/>
              <p:nvPr/>
            </p:nvCxnSpPr>
            <p:spPr>
              <a:xfrm>
                <a:off x="869430" y="3372787"/>
                <a:ext cx="730771" cy="437213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>
                <a:off x="2138838" y="2546662"/>
                <a:ext cx="762794" cy="435883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/>
              <p:cNvCxnSpPr/>
              <p:nvPr/>
            </p:nvCxnSpPr>
            <p:spPr>
              <a:xfrm flipV="1">
                <a:off x="1587438" y="2982546"/>
                <a:ext cx="1314194" cy="82745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/>
              <p:cNvCxnSpPr/>
              <p:nvPr/>
            </p:nvCxnSpPr>
            <p:spPr>
              <a:xfrm rot="5400000" flipH="1" flipV="1">
                <a:off x="914400" y="3886200"/>
                <a:ext cx="761999" cy="60959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直接连接符 42"/>
              <p:cNvCxnSpPr/>
              <p:nvPr/>
            </p:nvCxnSpPr>
            <p:spPr>
              <a:xfrm rot="5400000" flipH="1" flipV="1">
                <a:off x="2520632" y="3363545"/>
                <a:ext cx="762000" cy="1588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/>
              <p:cNvCxnSpPr/>
              <p:nvPr/>
            </p:nvCxnSpPr>
            <p:spPr>
              <a:xfrm rot="5400000" flipH="1" flipV="1">
                <a:off x="826671" y="4734680"/>
                <a:ext cx="329784" cy="442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/>
              <p:cNvCxnSpPr/>
              <p:nvPr/>
            </p:nvCxnSpPr>
            <p:spPr>
              <a:xfrm>
                <a:off x="304800" y="4191000"/>
                <a:ext cx="693420" cy="39174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/>
              <p:nvPr/>
            </p:nvCxnSpPr>
            <p:spPr>
              <a:xfrm flipV="1">
                <a:off x="989351" y="3706446"/>
                <a:ext cx="1912281" cy="1195338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直接箭头连接符 106"/>
              <p:cNvCxnSpPr/>
              <p:nvPr/>
            </p:nvCxnSpPr>
            <p:spPr>
              <a:xfrm rot="16200000" flipV="1">
                <a:off x="2138045" y="4316838"/>
                <a:ext cx="533399" cy="379413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直接连接符 115"/>
              <p:cNvCxnSpPr/>
              <p:nvPr/>
            </p:nvCxnSpPr>
            <p:spPr>
              <a:xfrm flipV="1">
                <a:off x="854439" y="2547206"/>
                <a:ext cx="1317261" cy="82558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4" name="直接连接符 133"/>
              <p:cNvCxnSpPr/>
              <p:nvPr/>
            </p:nvCxnSpPr>
            <p:spPr>
              <a:xfrm rot="16200000" flipV="1">
                <a:off x="150866" y="4348111"/>
                <a:ext cx="321039" cy="6817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5" name="直接连接符 134"/>
              <p:cNvCxnSpPr/>
              <p:nvPr/>
            </p:nvCxnSpPr>
            <p:spPr>
              <a:xfrm>
                <a:off x="304800" y="4495800"/>
                <a:ext cx="693420" cy="39174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 rot="5400000" flipH="1" flipV="1">
                <a:off x="157398" y="3500202"/>
                <a:ext cx="859436" cy="564632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" name="组合 84"/>
            <p:cNvGrpSpPr/>
            <p:nvPr/>
          </p:nvGrpSpPr>
          <p:grpSpPr>
            <a:xfrm>
              <a:off x="1369102" y="2809407"/>
              <a:ext cx="1143000" cy="685800"/>
              <a:chOff x="-1712174" y="-1094192"/>
              <a:chExt cx="2063432" cy="1263338"/>
            </a:xfrm>
          </p:grpSpPr>
          <p:cxnSp>
            <p:nvCxnSpPr>
              <p:cNvPr id="81" name="直接连接符 80"/>
              <p:cNvCxnSpPr/>
              <p:nvPr/>
            </p:nvCxnSpPr>
            <p:spPr>
              <a:xfrm>
                <a:off x="-1712174" y="-288054"/>
                <a:ext cx="762001" cy="4572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 81"/>
              <p:cNvCxnSpPr/>
              <p:nvPr/>
            </p:nvCxnSpPr>
            <p:spPr>
              <a:xfrm>
                <a:off x="-411537" y="-1094192"/>
                <a:ext cx="762795" cy="435883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 flipV="1">
                <a:off x="-962935" y="-658308"/>
                <a:ext cx="1314193" cy="827453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 83"/>
              <p:cNvCxnSpPr/>
              <p:nvPr/>
            </p:nvCxnSpPr>
            <p:spPr>
              <a:xfrm flipV="1">
                <a:off x="-1712174" y="-1093649"/>
                <a:ext cx="1333501" cy="839611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7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7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7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76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76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76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76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7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7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7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76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76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7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7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76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276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76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76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7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7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7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27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7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7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276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276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276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276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276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2765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276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276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276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276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276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276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276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276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276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5" grpId="0" animBg="1"/>
      <p:bldP spid="276485" grpId="1" animBg="1"/>
      <p:bldP spid="276486" grpId="0" animBg="1"/>
      <p:bldP spid="276486" grpId="1" animBg="1"/>
      <p:bldP spid="276487" grpId="0" animBg="1"/>
      <p:bldP spid="276487" grpId="1" animBg="1"/>
      <p:bldP spid="276489" grpId="0" animBg="1"/>
      <p:bldP spid="276489" grpId="1" animBg="1"/>
      <p:bldP spid="276490" grpId="0" animBg="1"/>
      <p:bldP spid="276490" grpId="1" animBg="1"/>
      <p:bldP spid="276491" grpId="0" animBg="1"/>
      <p:bldP spid="276491" grpId="1" animBg="1"/>
      <p:bldP spid="276492" grpId="0" animBg="1"/>
      <p:bldP spid="276492" grpId="1" animBg="1"/>
      <p:bldP spid="276493" grpId="0" animBg="1"/>
      <p:bldP spid="276493" grpId="1" animBg="1"/>
      <p:bldP spid="276494" grpId="0" animBg="1"/>
      <p:bldP spid="276494" grpId="1" animBg="1"/>
      <p:bldP spid="276495" grpId="0" animBg="1"/>
      <p:bldP spid="276495" grpId="1" animBg="1"/>
      <p:bldP spid="276496" grpId="0" animBg="1"/>
      <p:bldP spid="276497" grpId="0" animBg="1"/>
      <p:bldP spid="276498" grpId="0" animBg="1"/>
      <p:bldP spid="276498" grpId="1" animBg="1"/>
      <p:bldP spid="276499" grpId="0" animBg="1"/>
      <p:bldP spid="276500" grpId="0" animBg="1"/>
      <p:bldP spid="276501" grpId="0" animBg="1"/>
      <p:bldP spid="276502" grpId="0" animBg="1"/>
      <p:bldP spid="276503" grpId="0" animBg="1"/>
      <p:bldP spid="276504" grpId="0" animBg="1"/>
      <p:bldP spid="276504" grpId="1" animBg="1"/>
      <p:bldP spid="276505" grpId="0" animBg="1"/>
      <p:bldP spid="276505" grpId="1" animBg="1"/>
      <p:bldP spid="276506" grpId="0" animBg="1"/>
      <p:bldP spid="276506" grpId="1" animBg="1"/>
      <p:bldP spid="276507" grpId="0" animBg="1"/>
      <p:bldP spid="276507" grpId="1" animBg="1"/>
      <p:bldP spid="276508" grpId="0" animBg="1"/>
      <p:bldP spid="276509" grpId="0" animBg="1"/>
      <p:bldP spid="276510" grpId="0" animBg="1"/>
      <p:bldP spid="276511" grpId="0" animBg="1"/>
      <p:bldP spid="209" grpId="0" animBg="1"/>
      <p:bldP spid="209" grpId="1" animBg="1"/>
      <p:bldP spid="210" grpId="0" animBg="1"/>
      <p:bldP spid="21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组合 113"/>
          <p:cNvGrpSpPr/>
          <p:nvPr/>
        </p:nvGrpSpPr>
        <p:grpSpPr>
          <a:xfrm>
            <a:off x="781052" y="3632202"/>
            <a:ext cx="1676400" cy="850900"/>
            <a:chOff x="1131888" y="1219200"/>
            <a:chExt cx="1676400" cy="1160463"/>
          </a:xfrm>
        </p:grpSpPr>
        <p:sp>
          <p:nvSpPr>
            <p:cNvPr id="188420" name="Rectangle 4"/>
            <p:cNvSpPr>
              <a:spLocks noChangeArrowheads="1"/>
            </p:cNvSpPr>
            <p:nvPr/>
          </p:nvSpPr>
          <p:spPr bwMode="auto">
            <a:xfrm>
              <a:off x="1131888" y="1231164"/>
              <a:ext cx="1676400" cy="1148499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8422" name="Line 6"/>
            <p:cNvSpPr>
              <a:spLocks noChangeShapeType="1"/>
            </p:cNvSpPr>
            <p:nvPr/>
          </p:nvSpPr>
          <p:spPr bwMode="auto">
            <a:xfrm flipV="1">
              <a:off x="2427288" y="1231164"/>
              <a:ext cx="0" cy="1148499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8423" name="Freeform 7"/>
            <p:cNvSpPr>
              <a:spLocks/>
            </p:cNvSpPr>
            <p:nvPr/>
          </p:nvSpPr>
          <p:spPr bwMode="auto">
            <a:xfrm>
              <a:off x="1512888" y="1219200"/>
              <a:ext cx="4763" cy="1160463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3" y="0"/>
                </a:cxn>
              </a:cxnLst>
              <a:rect l="0" t="0" r="r" b="b"/>
              <a:pathLst>
                <a:path w="3" h="582">
                  <a:moveTo>
                    <a:pt x="0" y="582"/>
                  </a:moveTo>
                  <a:lnTo>
                    <a:pt x="3" y="0"/>
                  </a:ln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88439" name="Text Box 23"/>
          <p:cNvSpPr txBox="1">
            <a:spLocks noChangeArrowheads="1"/>
          </p:cNvSpPr>
          <p:nvPr/>
        </p:nvSpPr>
        <p:spPr bwMode="auto">
          <a:xfrm>
            <a:off x="228600" y="304800"/>
            <a:ext cx="8534400" cy="1219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kumimoji="1" lang="zh-CN" altLang="en-US" dirty="0" smtClean="0">
                <a:solidFill>
                  <a:srgbClr val="FF0000"/>
                </a:solidFill>
                <a:latin typeface="华文琥珀" pitchFamily="2" charset="-122"/>
                <a:ea typeface="华文琥珀" pitchFamily="2" charset="-122"/>
              </a:rPr>
              <a:t>找一找</a:t>
            </a:r>
            <a:r>
              <a:rPr kumimoji="1" lang="zh-CN" altLang="en-US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：通过下面两个三视图找出对应</a:t>
            </a:r>
            <a:endParaRPr kumimoji="1" lang="en-US" altLang="zh-CN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kumimoji="1" lang="zh-CN" altLang="en-US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的物体的</a:t>
            </a:r>
            <a:r>
              <a:rPr kumimoji="1" lang="zh-CN" altLang="en-US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形状。</a:t>
            </a:r>
          </a:p>
        </p:txBody>
      </p:sp>
      <p:grpSp>
        <p:nvGrpSpPr>
          <p:cNvPr id="146" name="组合 145"/>
          <p:cNvGrpSpPr/>
          <p:nvPr/>
        </p:nvGrpSpPr>
        <p:grpSpPr>
          <a:xfrm>
            <a:off x="762000" y="2057400"/>
            <a:ext cx="1714500" cy="1079502"/>
            <a:chOff x="990601" y="1117602"/>
            <a:chExt cx="1714500" cy="1181100"/>
          </a:xfrm>
        </p:grpSpPr>
        <p:sp>
          <p:nvSpPr>
            <p:cNvPr id="188451" name="Freeform 35"/>
            <p:cNvSpPr>
              <a:spLocks/>
            </p:cNvSpPr>
            <p:nvPr/>
          </p:nvSpPr>
          <p:spPr bwMode="auto">
            <a:xfrm rot="10800000">
              <a:off x="2693988" y="1117602"/>
              <a:ext cx="4763" cy="118110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549"/>
                </a:cxn>
              </a:cxnLst>
              <a:rect l="0" t="0" r="r" b="b"/>
              <a:pathLst>
                <a:path w="3" h="549">
                  <a:moveTo>
                    <a:pt x="3" y="0"/>
                  </a:moveTo>
                  <a:lnTo>
                    <a:pt x="0" y="549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8452" name="Freeform 36"/>
            <p:cNvSpPr>
              <a:spLocks/>
            </p:cNvSpPr>
            <p:nvPr/>
          </p:nvSpPr>
          <p:spPr bwMode="auto">
            <a:xfrm rot="10800000">
              <a:off x="1006476" y="2277188"/>
              <a:ext cx="1692275" cy="430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066" y="0"/>
                </a:cxn>
              </a:cxnLst>
              <a:rect l="0" t="0" r="r" b="b"/>
              <a:pathLst>
                <a:path w="1066" h="2">
                  <a:moveTo>
                    <a:pt x="0" y="2"/>
                  </a:moveTo>
                  <a:lnTo>
                    <a:pt x="1066" y="0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8453" name="Line 37"/>
            <p:cNvSpPr>
              <a:spLocks noChangeShapeType="1"/>
            </p:cNvSpPr>
            <p:nvPr/>
          </p:nvSpPr>
          <p:spPr bwMode="auto">
            <a:xfrm rot="10800000">
              <a:off x="1017588" y="1147721"/>
              <a:ext cx="0" cy="1135921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8454" name="Freeform 38"/>
            <p:cNvSpPr>
              <a:spLocks/>
            </p:cNvSpPr>
            <p:nvPr/>
          </p:nvSpPr>
          <p:spPr bwMode="auto">
            <a:xfrm rot="10800000">
              <a:off x="2295526" y="1147721"/>
              <a:ext cx="409575" cy="215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58" y="0"/>
                </a:cxn>
              </a:cxnLst>
              <a:rect l="0" t="0" r="r" b="b"/>
              <a:pathLst>
                <a:path w="258" h="1">
                  <a:moveTo>
                    <a:pt x="0" y="1"/>
                  </a:moveTo>
                  <a:lnTo>
                    <a:pt x="258" y="0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8455" name="Freeform 39"/>
            <p:cNvSpPr>
              <a:spLocks/>
            </p:cNvSpPr>
            <p:nvPr/>
          </p:nvSpPr>
          <p:spPr bwMode="auto">
            <a:xfrm rot="10800000">
              <a:off x="990601" y="1147721"/>
              <a:ext cx="419100" cy="215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64" y="0"/>
                </a:cxn>
              </a:cxnLst>
              <a:rect l="0" t="0" r="r" b="b"/>
              <a:pathLst>
                <a:path w="264" h="1">
                  <a:moveTo>
                    <a:pt x="0" y="1"/>
                  </a:moveTo>
                  <a:lnTo>
                    <a:pt x="264" y="0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8456" name="Line 40"/>
            <p:cNvSpPr>
              <a:spLocks noChangeShapeType="1"/>
            </p:cNvSpPr>
            <p:nvPr/>
          </p:nvSpPr>
          <p:spPr bwMode="auto">
            <a:xfrm rot="10800000" flipV="1">
              <a:off x="1398588" y="1147721"/>
              <a:ext cx="0" cy="619593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8457" name="Freeform 41"/>
            <p:cNvSpPr>
              <a:spLocks/>
            </p:cNvSpPr>
            <p:nvPr/>
          </p:nvSpPr>
          <p:spPr bwMode="auto">
            <a:xfrm rot="10800000">
              <a:off x="2306638" y="1134813"/>
              <a:ext cx="4763" cy="632501"/>
            </a:xfrm>
            <a:custGeom>
              <a:avLst/>
              <a:gdLst/>
              <a:ahLst/>
              <a:cxnLst>
                <a:cxn ang="0">
                  <a:pos x="3" y="294"/>
                </a:cxn>
                <a:cxn ang="0">
                  <a:pos x="0" y="0"/>
                </a:cxn>
              </a:cxnLst>
              <a:rect l="0" t="0" r="r" b="b"/>
              <a:pathLst>
                <a:path w="3" h="294">
                  <a:moveTo>
                    <a:pt x="3" y="294"/>
                  </a:moveTo>
                  <a:lnTo>
                    <a:pt x="0" y="0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8458" name="Freeform 42"/>
            <p:cNvSpPr>
              <a:spLocks/>
            </p:cNvSpPr>
            <p:nvPr/>
          </p:nvSpPr>
          <p:spPr bwMode="auto">
            <a:xfrm rot="10800000">
              <a:off x="1382713" y="1760859"/>
              <a:ext cx="941388" cy="64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93" y="3"/>
                </a:cxn>
              </a:cxnLst>
              <a:rect l="0" t="0" r="r" b="b"/>
              <a:pathLst>
                <a:path w="593" h="3">
                  <a:moveTo>
                    <a:pt x="0" y="0"/>
                  </a:moveTo>
                  <a:lnTo>
                    <a:pt x="593" y="3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838200" y="5181600"/>
            <a:ext cx="2362201" cy="1295400"/>
            <a:chOff x="838199" y="5181600"/>
            <a:chExt cx="2667000" cy="1447800"/>
          </a:xfrm>
        </p:grpSpPr>
        <p:sp>
          <p:nvSpPr>
            <p:cNvPr id="93" name="Line 3"/>
            <p:cNvSpPr>
              <a:spLocks noChangeShapeType="1"/>
            </p:cNvSpPr>
            <p:nvPr/>
          </p:nvSpPr>
          <p:spPr bwMode="auto">
            <a:xfrm>
              <a:off x="838199" y="5181600"/>
              <a:ext cx="5998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4" name="Line 4"/>
            <p:cNvSpPr>
              <a:spLocks noChangeShapeType="1"/>
            </p:cNvSpPr>
            <p:nvPr/>
          </p:nvSpPr>
          <p:spPr bwMode="auto">
            <a:xfrm>
              <a:off x="2371650" y="5181600"/>
              <a:ext cx="5336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" name="Line 5"/>
            <p:cNvSpPr>
              <a:spLocks noChangeShapeType="1"/>
            </p:cNvSpPr>
            <p:nvPr/>
          </p:nvSpPr>
          <p:spPr bwMode="auto">
            <a:xfrm>
              <a:off x="2905345" y="5181600"/>
              <a:ext cx="599854" cy="5663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6" name="Line 6"/>
            <p:cNvSpPr>
              <a:spLocks noChangeShapeType="1"/>
            </p:cNvSpPr>
            <p:nvPr/>
          </p:nvSpPr>
          <p:spPr bwMode="auto">
            <a:xfrm>
              <a:off x="2371650" y="5181600"/>
              <a:ext cx="599854" cy="5663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7" name="Line 7"/>
            <p:cNvSpPr>
              <a:spLocks noChangeShapeType="1"/>
            </p:cNvSpPr>
            <p:nvPr/>
          </p:nvSpPr>
          <p:spPr bwMode="auto">
            <a:xfrm>
              <a:off x="2971504" y="5747950"/>
              <a:ext cx="5336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8" name="Line 8"/>
            <p:cNvSpPr>
              <a:spLocks noChangeShapeType="1"/>
            </p:cNvSpPr>
            <p:nvPr/>
          </p:nvSpPr>
          <p:spPr bwMode="auto">
            <a:xfrm>
              <a:off x="1438053" y="5181600"/>
              <a:ext cx="599854" cy="5663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9" name="Line 9"/>
            <p:cNvSpPr>
              <a:spLocks noChangeShapeType="1"/>
            </p:cNvSpPr>
            <p:nvPr/>
          </p:nvSpPr>
          <p:spPr bwMode="auto">
            <a:xfrm flipH="1">
              <a:off x="1438053" y="5747950"/>
              <a:ext cx="5998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0" name="Line 10"/>
            <p:cNvSpPr>
              <a:spLocks noChangeShapeType="1"/>
            </p:cNvSpPr>
            <p:nvPr/>
          </p:nvSpPr>
          <p:spPr bwMode="auto">
            <a:xfrm>
              <a:off x="838199" y="5181600"/>
              <a:ext cx="599854" cy="5663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1" name="Line 11"/>
            <p:cNvSpPr>
              <a:spLocks noChangeShapeType="1"/>
            </p:cNvSpPr>
            <p:nvPr/>
          </p:nvSpPr>
          <p:spPr bwMode="auto">
            <a:xfrm>
              <a:off x="2037908" y="5747950"/>
              <a:ext cx="0" cy="3151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" name="Line 12"/>
            <p:cNvSpPr>
              <a:spLocks noChangeShapeType="1"/>
            </p:cNvSpPr>
            <p:nvPr/>
          </p:nvSpPr>
          <p:spPr bwMode="auto">
            <a:xfrm>
              <a:off x="2037908" y="6063050"/>
              <a:ext cx="93359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3" name="Line 13"/>
            <p:cNvSpPr>
              <a:spLocks noChangeShapeType="1"/>
            </p:cNvSpPr>
            <p:nvPr/>
          </p:nvSpPr>
          <p:spPr bwMode="auto">
            <a:xfrm flipV="1">
              <a:off x="2971504" y="5747950"/>
              <a:ext cx="0" cy="3151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" name="Line 14"/>
            <p:cNvSpPr>
              <a:spLocks noChangeShapeType="1"/>
            </p:cNvSpPr>
            <p:nvPr/>
          </p:nvSpPr>
          <p:spPr bwMode="auto">
            <a:xfrm>
              <a:off x="1438053" y="5747950"/>
              <a:ext cx="0" cy="8814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" name="Line 15"/>
            <p:cNvSpPr>
              <a:spLocks noChangeShapeType="1"/>
            </p:cNvSpPr>
            <p:nvPr/>
          </p:nvSpPr>
          <p:spPr bwMode="auto">
            <a:xfrm>
              <a:off x="1438053" y="6629400"/>
              <a:ext cx="200098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" name="Line 16"/>
            <p:cNvSpPr>
              <a:spLocks noChangeShapeType="1"/>
            </p:cNvSpPr>
            <p:nvPr/>
          </p:nvSpPr>
          <p:spPr bwMode="auto">
            <a:xfrm>
              <a:off x="3505199" y="5747950"/>
              <a:ext cx="0" cy="8814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" name="Line 17"/>
            <p:cNvSpPr>
              <a:spLocks noChangeShapeType="1"/>
            </p:cNvSpPr>
            <p:nvPr/>
          </p:nvSpPr>
          <p:spPr bwMode="auto">
            <a:xfrm>
              <a:off x="3439038" y="6629400"/>
              <a:ext cx="6616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" name="Line 18"/>
            <p:cNvSpPr>
              <a:spLocks noChangeShapeType="1"/>
            </p:cNvSpPr>
            <p:nvPr/>
          </p:nvSpPr>
          <p:spPr bwMode="auto">
            <a:xfrm flipH="1" flipV="1">
              <a:off x="838199" y="6063050"/>
              <a:ext cx="599854" cy="5663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>
              <a:off x="838199" y="5181600"/>
              <a:ext cx="0" cy="8814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 flipH="1" flipV="1">
              <a:off x="2371650" y="5496701"/>
              <a:ext cx="599854" cy="5663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flipV="1">
              <a:off x="2371650" y="5181600"/>
              <a:ext cx="0" cy="3151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 flipH="1">
              <a:off x="1771796" y="5496701"/>
              <a:ext cx="5998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2" name="组合 121"/>
          <p:cNvGrpSpPr/>
          <p:nvPr/>
        </p:nvGrpSpPr>
        <p:grpSpPr>
          <a:xfrm>
            <a:off x="3200400" y="2057400"/>
            <a:ext cx="849312" cy="1058865"/>
            <a:chOff x="3265488" y="1231164"/>
            <a:chExt cx="849312" cy="1148499"/>
          </a:xfrm>
        </p:grpSpPr>
        <p:sp>
          <p:nvSpPr>
            <p:cNvPr id="188421" name="Rectangle 5"/>
            <p:cNvSpPr>
              <a:spLocks noChangeArrowheads="1"/>
            </p:cNvSpPr>
            <p:nvPr/>
          </p:nvSpPr>
          <p:spPr bwMode="auto">
            <a:xfrm>
              <a:off x="3265488" y="1231164"/>
              <a:ext cx="838200" cy="1148499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7" name="Line 19"/>
            <p:cNvSpPr>
              <a:spLocks noChangeShapeType="1"/>
            </p:cNvSpPr>
            <p:nvPr/>
          </p:nvSpPr>
          <p:spPr bwMode="auto">
            <a:xfrm>
              <a:off x="3276600" y="1866900"/>
              <a:ext cx="838200" cy="0"/>
            </a:xfrm>
            <a:prstGeom prst="line">
              <a:avLst/>
            </a:prstGeom>
            <a:noFill/>
            <a:ln w="38100">
              <a:solidFill>
                <a:srgbClr val="0036D0"/>
              </a:solidFill>
              <a:prstDash val="dash"/>
              <a:round/>
              <a:headEnd/>
              <a:tailEnd/>
            </a:ln>
            <a:effectLst/>
          </p:spPr>
          <p:txBody>
            <a:bodyPr wrap="none" lIns="40666" tIns="20333" rIns="40666" bIns="20333" anchor="ctr"/>
            <a:lstStyle/>
            <a:p>
              <a:endParaRPr lang="zh-CN" altLang="en-US"/>
            </a:p>
          </p:txBody>
        </p:sp>
      </p:grpSp>
      <p:grpSp>
        <p:nvGrpSpPr>
          <p:cNvPr id="167" name="组合 166"/>
          <p:cNvGrpSpPr/>
          <p:nvPr/>
        </p:nvGrpSpPr>
        <p:grpSpPr>
          <a:xfrm>
            <a:off x="7312392" y="2133600"/>
            <a:ext cx="1069608" cy="990600"/>
            <a:chOff x="7315200" y="1295400"/>
            <a:chExt cx="1069608" cy="990600"/>
          </a:xfrm>
        </p:grpSpPr>
        <p:sp>
          <p:nvSpPr>
            <p:cNvPr id="124" name="Rectangle 5"/>
            <p:cNvSpPr>
              <a:spLocks noChangeArrowheads="1"/>
            </p:cNvSpPr>
            <p:nvPr/>
          </p:nvSpPr>
          <p:spPr bwMode="auto">
            <a:xfrm>
              <a:off x="7315200" y="1295400"/>
              <a:ext cx="1055614" cy="990600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5" name="Line 19"/>
            <p:cNvSpPr>
              <a:spLocks noChangeShapeType="1"/>
            </p:cNvSpPr>
            <p:nvPr/>
          </p:nvSpPr>
          <p:spPr bwMode="auto">
            <a:xfrm>
              <a:off x="7329194" y="1620099"/>
              <a:ext cx="1055614" cy="0"/>
            </a:xfrm>
            <a:prstGeom prst="line">
              <a:avLst/>
            </a:prstGeom>
            <a:noFill/>
            <a:ln w="38100">
              <a:solidFill>
                <a:srgbClr val="0036D0"/>
              </a:solidFill>
              <a:prstDash val="dash"/>
              <a:round/>
              <a:headEnd/>
              <a:tailEnd/>
            </a:ln>
            <a:effectLst/>
          </p:spPr>
          <p:txBody>
            <a:bodyPr wrap="none" lIns="40666" tIns="20333" rIns="40666" bIns="20333" anchor="ctr"/>
            <a:lstStyle/>
            <a:p>
              <a:endParaRPr lang="zh-CN" altLang="en-US"/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4953000" y="4897438"/>
            <a:ext cx="3733800" cy="1731962"/>
            <a:chOff x="4953000" y="4897438"/>
            <a:chExt cx="3733800" cy="1731962"/>
          </a:xfrm>
        </p:grpSpPr>
        <p:sp>
          <p:nvSpPr>
            <p:cNvPr id="127" name="Line 2"/>
            <p:cNvSpPr>
              <a:spLocks noChangeShapeType="1"/>
            </p:cNvSpPr>
            <p:nvPr/>
          </p:nvSpPr>
          <p:spPr bwMode="auto">
            <a:xfrm>
              <a:off x="5375460" y="4897438"/>
              <a:ext cx="11275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8" name="Line 3"/>
            <p:cNvSpPr>
              <a:spLocks noChangeShapeType="1"/>
            </p:cNvSpPr>
            <p:nvPr/>
          </p:nvSpPr>
          <p:spPr bwMode="auto">
            <a:xfrm flipH="1">
              <a:off x="7983218" y="5953944"/>
              <a:ext cx="281122" cy="2534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9" name="Line 4"/>
            <p:cNvSpPr>
              <a:spLocks noChangeShapeType="1"/>
            </p:cNvSpPr>
            <p:nvPr/>
          </p:nvSpPr>
          <p:spPr bwMode="auto">
            <a:xfrm>
              <a:off x="7136744" y="5953944"/>
              <a:ext cx="282676" cy="2534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0" name="Line 5"/>
            <p:cNvSpPr>
              <a:spLocks noChangeShapeType="1"/>
            </p:cNvSpPr>
            <p:nvPr/>
          </p:nvSpPr>
          <p:spPr bwMode="auto">
            <a:xfrm>
              <a:off x="7136744" y="5953944"/>
              <a:ext cx="11275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1" name="Line 6"/>
            <p:cNvSpPr>
              <a:spLocks noChangeShapeType="1"/>
            </p:cNvSpPr>
            <p:nvPr/>
          </p:nvSpPr>
          <p:spPr bwMode="auto">
            <a:xfrm>
              <a:off x="6503056" y="4897438"/>
              <a:ext cx="1761286" cy="10565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2" name="Line 7"/>
            <p:cNvSpPr>
              <a:spLocks noChangeShapeType="1"/>
            </p:cNvSpPr>
            <p:nvPr/>
          </p:nvSpPr>
          <p:spPr bwMode="auto">
            <a:xfrm>
              <a:off x="4953000" y="5572894"/>
              <a:ext cx="1761286" cy="10565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" name="Line 8"/>
            <p:cNvSpPr>
              <a:spLocks noChangeShapeType="1"/>
            </p:cNvSpPr>
            <p:nvPr/>
          </p:nvSpPr>
          <p:spPr bwMode="auto">
            <a:xfrm>
              <a:off x="5658136" y="5150850"/>
              <a:ext cx="1761286" cy="10565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4" name="Line 9"/>
            <p:cNvSpPr>
              <a:spLocks noChangeShapeType="1"/>
            </p:cNvSpPr>
            <p:nvPr/>
          </p:nvSpPr>
          <p:spPr bwMode="auto">
            <a:xfrm>
              <a:off x="4953000" y="5150850"/>
              <a:ext cx="1761286" cy="10565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5" name="Line 10"/>
            <p:cNvSpPr>
              <a:spLocks noChangeShapeType="1"/>
            </p:cNvSpPr>
            <p:nvPr/>
          </p:nvSpPr>
          <p:spPr bwMode="auto">
            <a:xfrm>
              <a:off x="5375460" y="4897438"/>
              <a:ext cx="1761286" cy="10565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6" name="Line 11"/>
            <p:cNvSpPr>
              <a:spLocks noChangeShapeType="1"/>
            </p:cNvSpPr>
            <p:nvPr/>
          </p:nvSpPr>
          <p:spPr bwMode="auto">
            <a:xfrm>
              <a:off x="5375460" y="4897438"/>
              <a:ext cx="282676" cy="2534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7" name="Line 12"/>
            <p:cNvSpPr>
              <a:spLocks noChangeShapeType="1"/>
            </p:cNvSpPr>
            <p:nvPr/>
          </p:nvSpPr>
          <p:spPr bwMode="auto">
            <a:xfrm>
              <a:off x="6715838" y="6207357"/>
              <a:ext cx="7035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8" name="Line 13"/>
            <p:cNvSpPr>
              <a:spLocks noChangeShapeType="1"/>
            </p:cNvSpPr>
            <p:nvPr/>
          </p:nvSpPr>
          <p:spPr bwMode="auto">
            <a:xfrm>
              <a:off x="4953000" y="5150850"/>
              <a:ext cx="705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9" name="Line 14"/>
            <p:cNvSpPr>
              <a:spLocks noChangeShapeType="1"/>
            </p:cNvSpPr>
            <p:nvPr/>
          </p:nvSpPr>
          <p:spPr bwMode="auto">
            <a:xfrm>
              <a:off x="7981664" y="6207357"/>
              <a:ext cx="705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0" name="Line 15"/>
            <p:cNvSpPr>
              <a:spLocks noChangeShapeType="1"/>
            </p:cNvSpPr>
            <p:nvPr/>
          </p:nvSpPr>
          <p:spPr bwMode="auto">
            <a:xfrm>
              <a:off x="6714286" y="6207357"/>
              <a:ext cx="0" cy="42204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1" name="Line 16"/>
            <p:cNvSpPr>
              <a:spLocks noChangeShapeType="1"/>
            </p:cNvSpPr>
            <p:nvPr/>
          </p:nvSpPr>
          <p:spPr bwMode="auto">
            <a:xfrm>
              <a:off x="8686800" y="6207357"/>
              <a:ext cx="0" cy="42204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2" name="Line 17"/>
            <p:cNvSpPr>
              <a:spLocks noChangeShapeType="1"/>
            </p:cNvSpPr>
            <p:nvPr/>
          </p:nvSpPr>
          <p:spPr bwMode="auto">
            <a:xfrm>
              <a:off x="6714286" y="6629400"/>
              <a:ext cx="197251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" name="Line 18"/>
            <p:cNvSpPr>
              <a:spLocks noChangeShapeType="1"/>
            </p:cNvSpPr>
            <p:nvPr/>
          </p:nvSpPr>
          <p:spPr bwMode="auto">
            <a:xfrm>
              <a:off x="4953000" y="5150850"/>
              <a:ext cx="0" cy="42204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4" name="Line 19"/>
            <p:cNvSpPr>
              <a:spLocks noChangeShapeType="1"/>
            </p:cNvSpPr>
            <p:nvPr/>
          </p:nvSpPr>
          <p:spPr bwMode="auto">
            <a:xfrm flipH="1" flipV="1">
              <a:off x="8194448" y="5995869"/>
              <a:ext cx="492352" cy="2114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54" name="组合 153"/>
          <p:cNvGrpSpPr/>
          <p:nvPr/>
        </p:nvGrpSpPr>
        <p:grpSpPr>
          <a:xfrm>
            <a:off x="5181600" y="3429000"/>
            <a:ext cx="1676400" cy="1066800"/>
            <a:chOff x="5562600" y="2362200"/>
            <a:chExt cx="1676400" cy="1066800"/>
          </a:xfrm>
        </p:grpSpPr>
        <p:sp>
          <p:nvSpPr>
            <p:cNvPr id="119" name="Rectangle 4"/>
            <p:cNvSpPr>
              <a:spLocks noChangeArrowheads="1"/>
            </p:cNvSpPr>
            <p:nvPr/>
          </p:nvSpPr>
          <p:spPr bwMode="auto">
            <a:xfrm>
              <a:off x="5562600" y="2373198"/>
              <a:ext cx="1676400" cy="1055802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" name="Line 6"/>
            <p:cNvSpPr>
              <a:spLocks noChangeShapeType="1"/>
            </p:cNvSpPr>
            <p:nvPr/>
          </p:nvSpPr>
          <p:spPr bwMode="auto">
            <a:xfrm flipV="1">
              <a:off x="6934200" y="2373198"/>
              <a:ext cx="0" cy="105580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1" name="Freeform 7"/>
            <p:cNvSpPr>
              <a:spLocks/>
            </p:cNvSpPr>
            <p:nvPr/>
          </p:nvSpPr>
          <p:spPr bwMode="auto">
            <a:xfrm>
              <a:off x="5867400" y="2362200"/>
              <a:ext cx="4763" cy="1066800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3" y="0"/>
                </a:cxn>
              </a:cxnLst>
              <a:rect l="0" t="0" r="r" b="b"/>
              <a:pathLst>
                <a:path w="3" h="582">
                  <a:moveTo>
                    <a:pt x="0" y="582"/>
                  </a:moveTo>
                  <a:lnTo>
                    <a:pt x="3" y="0"/>
                  </a:ln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7" name="Freeform 7"/>
            <p:cNvSpPr>
              <a:spLocks/>
            </p:cNvSpPr>
            <p:nvPr/>
          </p:nvSpPr>
          <p:spPr bwMode="auto">
            <a:xfrm>
              <a:off x="6172200" y="2362200"/>
              <a:ext cx="4763" cy="1066800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3" y="0"/>
                </a:cxn>
              </a:cxnLst>
              <a:rect l="0" t="0" r="r" b="b"/>
              <a:pathLst>
                <a:path w="3" h="582">
                  <a:moveTo>
                    <a:pt x="0" y="582"/>
                  </a:moveTo>
                  <a:lnTo>
                    <a:pt x="3" y="0"/>
                  </a:ln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6624637" y="2362200"/>
              <a:ext cx="4763" cy="1066800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3" y="0"/>
                </a:cxn>
              </a:cxnLst>
              <a:rect l="0" t="0" r="r" b="b"/>
              <a:pathLst>
                <a:path w="3" h="582">
                  <a:moveTo>
                    <a:pt x="0" y="582"/>
                  </a:moveTo>
                  <a:lnTo>
                    <a:pt x="3" y="0"/>
                  </a:ln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68" name="组合 167"/>
          <p:cNvGrpSpPr/>
          <p:nvPr/>
        </p:nvGrpSpPr>
        <p:grpSpPr>
          <a:xfrm>
            <a:off x="5181600" y="2132012"/>
            <a:ext cx="1660692" cy="991299"/>
            <a:chOff x="5551543" y="1293812"/>
            <a:chExt cx="1660692" cy="991299"/>
          </a:xfrm>
        </p:grpSpPr>
        <p:sp>
          <p:nvSpPr>
            <p:cNvPr id="188443" name="Freeform 27"/>
            <p:cNvSpPr>
              <a:spLocks/>
            </p:cNvSpPr>
            <p:nvPr/>
          </p:nvSpPr>
          <p:spPr bwMode="auto">
            <a:xfrm rot="10800000">
              <a:off x="5551543" y="2276443"/>
              <a:ext cx="1660692" cy="8668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069" y="0"/>
                </a:cxn>
              </a:cxnLst>
              <a:rect l="0" t="0" r="r" b="b"/>
              <a:pathLst>
                <a:path w="1069" h="4">
                  <a:moveTo>
                    <a:pt x="0" y="4"/>
                  </a:moveTo>
                  <a:lnTo>
                    <a:pt x="1069" y="0"/>
                  </a:lnTo>
                </a:path>
              </a:pathLst>
            </a:custGeom>
            <a:noFill/>
            <a:ln w="38100">
              <a:solidFill>
                <a:srgbClr val="0033C4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8447" name="Line 31"/>
            <p:cNvSpPr>
              <a:spLocks noChangeShapeType="1"/>
            </p:cNvSpPr>
            <p:nvPr/>
          </p:nvSpPr>
          <p:spPr bwMode="auto">
            <a:xfrm rot="10800000">
              <a:off x="5562600" y="1772499"/>
              <a:ext cx="0" cy="509828"/>
            </a:xfrm>
            <a:prstGeom prst="line">
              <a:avLst/>
            </a:prstGeom>
            <a:noFill/>
            <a:ln w="38100">
              <a:solidFill>
                <a:srgbClr val="0033C4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9" name="Freeform 29"/>
            <p:cNvSpPr>
              <a:spLocks/>
            </p:cNvSpPr>
            <p:nvPr/>
          </p:nvSpPr>
          <p:spPr bwMode="auto">
            <a:xfrm rot="10800000" flipH="1">
              <a:off x="6591300" y="1543899"/>
              <a:ext cx="609600" cy="228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9" y="0"/>
                </a:cxn>
              </a:cxnLst>
              <a:rect l="0" t="0" r="r" b="b"/>
              <a:pathLst>
                <a:path w="269" h="1">
                  <a:moveTo>
                    <a:pt x="0" y="0"/>
                  </a:moveTo>
                  <a:lnTo>
                    <a:pt x="269" y="0"/>
                  </a:lnTo>
                </a:path>
              </a:pathLst>
            </a:custGeom>
            <a:noFill/>
            <a:ln w="38100">
              <a:solidFill>
                <a:srgbClr val="0033C4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dirty="0"/>
            </a:p>
          </p:txBody>
        </p:sp>
        <p:sp>
          <p:nvSpPr>
            <p:cNvPr id="150" name="Freeform 29"/>
            <p:cNvSpPr>
              <a:spLocks/>
            </p:cNvSpPr>
            <p:nvPr/>
          </p:nvSpPr>
          <p:spPr bwMode="auto">
            <a:xfrm rot="10800000" flipH="1">
              <a:off x="5562600" y="1543899"/>
              <a:ext cx="609600" cy="228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9" y="0"/>
                </a:cxn>
              </a:cxnLst>
              <a:rect l="0" t="0" r="r" b="b"/>
              <a:pathLst>
                <a:path w="269" h="1">
                  <a:moveTo>
                    <a:pt x="0" y="0"/>
                  </a:moveTo>
                  <a:lnTo>
                    <a:pt x="269" y="0"/>
                  </a:lnTo>
                </a:path>
              </a:pathLst>
            </a:custGeom>
            <a:noFill/>
            <a:ln w="38100">
              <a:solidFill>
                <a:srgbClr val="0033C4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dirty="0"/>
            </a:p>
          </p:txBody>
        </p:sp>
        <p:sp>
          <p:nvSpPr>
            <p:cNvPr id="151" name="Line 31"/>
            <p:cNvSpPr>
              <a:spLocks noChangeShapeType="1"/>
            </p:cNvSpPr>
            <p:nvPr/>
          </p:nvSpPr>
          <p:spPr bwMode="auto">
            <a:xfrm rot="10800000">
              <a:off x="7188200" y="1772499"/>
              <a:ext cx="0" cy="509828"/>
            </a:xfrm>
            <a:prstGeom prst="line">
              <a:avLst/>
            </a:prstGeom>
            <a:noFill/>
            <a:ln w="38100">
              <a:solidFill>
                <a:srgbClr val="0033C4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cxnSp>
          <p:nvCxnSpPr>
            <p:cNvPr id="156" name="直接连接符 155"/>
            <p:cNvCxnSpPr/>
            <p:nvPr/>
          </p:nvCxnSpPr>
          <p:spPr>
            <a:xfrm>
              <a:off x="5867400" y="1293812"/>
              <a:ext cx="1066797" cy="1588"/>
            </a:xfrm>
            <a:prstGeom prst="line">
              <a:avLst/>
            </a:prstGeom>
            <a:ln w="38100">
              <a:solidFill>
                <a:srgbClr val="0036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 rot="16200000" flipH="1">
              <a:off x="5781251" y="1381549"/>
              <a:ext cx="477099" cy="304800"/>
            </a:xfrm>
            <a:prstGeom prst="line">
              <a:avLst/>
            </a:prstGeom>
            <a:ln w="38100">
              <a:solidFill>
                <a:srgbClr val="0036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连接符 160"/>
            <p:cNvCxnSpPr/>
            <p:nvPr/>
          </p:nvCxnSpPr>
          <p:spPr>
            <a:xfrm rot="5400000">
              <a:off x="6543251" y="1381549"/>
              <a:ext cx="477099" cy="304800"/>
            </a:xfrm>
            <a:prstGeom prst="line">
              <a:avLst/>
            </a:prstGeom>
            <a:ln w="38100">
              <a:solidFill>
                <a:srgbClr val="0036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0" name="Picture 25" descr="003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3825" y="3581400"/>
            <a:ext cx="1400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1" name="直接连接符 80"/>
          <p:cNvCxnSpPr/>
          <p:nvPr/>
        </p:nvCxnSpPr>
        <p:spPr>
          <a:xfrm rot="5400000">
            <a:off x="1943100" y="4076700"/>
            <a:ext cx="510540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0"/>
            <a:ext cx="2819400" cy="1139825"/>
          </a:xfrm>
        </p:spPr>
        <p:txBody>
          <a:bodyPr/>
          <a:lstStyle/>
          <a:p>
            <a:r>
              <a:rPr lang="zh-CN" alt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ea typeface="华文新魏" pitchFamily="2" charset="-122"/>
              </a:rPr>
              <a:t>小结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733800"/>
            <a:ext cx="8610600" cy="1981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4400" b="1" dirty="0" smtClean="0">
                <a:solidFill>
                  <a:srgbClr val="FF9900"/>
                </a:solidFill>
                <a:effectLst/>
                <a:latin typeface="华文新魏" pitchFamily="2" charset="-122"/>
                <a:ea typeface="华文新魏" pitchFamily="2" charset="-122"/>
              </a:rPr>
              <a:t>      三视图</a:t>
            </a:r>
            <a:r>
              <a:rPr lang="zh-CN" altLang="en-US" sz="4400" b="1" dirty="0">
                <a:effectLst/>
                <a:latin typeface="华文新魏" pitchFamily="2" charset="-122"/>
                <a:ea typeface="华文新魏" pitchFamily="2" charset="-122"/>
              </a:rPr>
              <a:t>三个视图之间的</a:t>
            </a:r>
            <a:r>
              <a:rPr lang="zh-CN" altLang="en-US" sz="4400" b="1" dirty="0" smtClean="0">
                <a:effectLst/>
                <a:latin typeface="华文新魏" pitchFamily="2" charset="-122"/>
                <a:ea typeface="华文新魏" pitchFamily="2" charset="-122"/>
              </a:rPr>
              <a:t>规律</a:t>
            </a:r>
            <a:r>
              <a:rPr lang="en-US" altLang="zh-CN" sz="4400" b="1" dirty="0" smtClean="0">
                <a:effectLst/>
                <a:latin typeface="华文新魏" pitchFamily="2" charset="-122"/>
                <a:ea typeface="华文新魏" pitchFamily="2" charset="-122"/>
              </a:rPr>
              <a:t>:</a:t>
            </a:r>
            <a:endParaRPr lang="zh-CN" altLang="en-US" sz="4400" b="1" dirty="0">
              <a:effectLst/>
              <a:latin typeface="华文新魏" pitchFamily="2" charset="-122"/>
              <a:ea typeface="华文新魏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4800" b="1" dirty="0">
                <a:solidFill>
                  <a:srgbClr val="FFFF00"/>
                </a:solidFill>
                <a:effectLst/>
                <a:latin typeface="华文新魏" pitchFamily="2" charset="-122"/>
                <a:ea typeface="华文新魏" pitchFamily="2" charset="-122"/>
              </a:rPr>
              <a:t> 长对正、高平齐、宽</a:t>
            </a:r>
            <a:r>
              <a:rPr lang="zh-CN" altLang="en-US" sz="4800" b="1" dirty="0" smtClean="0">
                <a:solidFill>
                  <a:srgbClr val="FFFF00"/>
                </a:solidFill>
                <a:effectLst/>
                <a:latin typeface="华文新魏" pitchFamily="2" charset="-122"/>
                <a:ea typeface="华文新魏" pitchFamily="2" charset="-122"/>
              </a:rPr>
              <a:t>相等</a:t>
            </a:r>
            <a:endParaRPr lang="en-US" altLang="zh-CN" sz="4800" b="1" dirty="0" smtClean="0">
              <a:solidFill>
                <a:srgbClr val="FFFF00"/>
              </a:solidFill>
              <a:effectLst/>
              <a:latin typeface="华文新魏" pitchFamily="2" charset="-122"/>
              <a:ea typeface="华文新魏" pitchFamily="2" charset="-122"/>
            </a:endParaRPr>
          </a:p>
          <a:p>
            <a:pPr>
              <a:buFont typeface="Wingdings" pitchFamily="2" charset="2"/>
              <a:buNone/>
            </a:pPr>
            <a:endParaRPr lang="zh-CN" altLang="en-US" sz="4800" b="1" dirty="0">
              <a:effectLst/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642408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kern="0" dirty="0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      </a:t>
            </a:r>
            <a:r>
              <a:rPr lang="zh-CN" altLang="en-US" kern="0" dirty="0" smtClean="0">
                <a:solidFill>
                  <a:srgbClr val="FFC000"/>
                </a:solidFill>
                <a:latin typeface="华文新魏" pitchFamily="2" charset="-122"/>
                <a:ea typeface="华文新魏" pitchFamily="2" charset="-122"/>
              </a:rPr>
              <a:t>主视图</a:t>
            </a:r>
            <a:r>
              <a:rPr lang="zh-CN" altLang="en-US" kern="0" dirty="0" smtClean="0">
                <a:latin typeface="华文新魏" pitchFamily="2" charset="-122"/>
                <a:ea typeface="华文新魏" pitchFamily="2" charset="-122"/>
              </a:rPr>
              <a:t>为</a:t>
            </a:r>
            <a:r>
              <a:rPr lang="zh-CN" altLang="en-US" kern="0" dirty="0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主，</a:t>
            </a:r>
            <a:r>
              <a:rPr lang="zh-CN" altLang="en-US" kern="0" dirty="0" smtClean="0">
                <a:solidFill>
                  <a:srgbClr val="FFC000"/>
                </a:solidFill>
                <a:latin typeface="华文新魏" pitchFamily="2" charset="-122"/>
                <a:ea typeface="华文新魏" pitchFamily="2" charset="-122"/>
              </a:rPr>
              <a:t>俯视图</a:t>
            </a:r>
            <a:r>
              <a:rPr lang="zh-CN" altLang="en-US" kern="0" dirty="0" smtClean="0">
                <a:latin typeface="华文新魏" pitchFamily="2" charset="-122"/>
                <a:ea typeface="华文新魏" pitchFamily="2" charset="-122"/>
              </a:rPr>
              <a:t>在它的</a:t>
            </a:r>
            <a:r>
              <a:rPr lang="zh-CN" altLang="en-US" kern="0" dirty="0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正下方，</a:t>
            </a:r>
            <a:r>
              <a:rPr lang="zh-CN" altLang="en-US" kern="0" dirty="0" smtClean="0">
                <a:solidFill>
                  <a:srgbClr val="FFC000"/>
                </a:solidFill>
                <a:latin typeface="华文新魏" pitchFamily="2" charset="-122"/>
                <a:ea typeface="华文新魏" pitchFamily="2" charset="-122"/>
              </a:rPr>
              <a:t>左视图</a:t>
            </a:r>
            <a:r>
              <a:rPr lang="zh-CN" altLang="en-US" kern="0" dirty="0" smtClean="0">
                <a:latin typeface="华文新魏" pitchFamily="2" charset="-122"/>
                <a:ea typeface="华文新魏" pitchFamily="2" charset="-122"/>
              </a:rPr>
              <a:t>在它的</a:t>
            </a:r>
            <a:r>
              <a:rPr lang="zh-CN" altLang="en-US" kern="0" dirty="0" smtClean="0">
                <a:solidFill>
                  <a:srgbClr val="FFFF00"/>
                </a:solidFill>
                <a:latin typeface="华文新魏" pitchFamily="2" charset="-122"/>
                <a:ea typeface="华文新魏" pitchFamily="2" charset="-122"/>
              </a:rPr>
              <a:t>正右方</a:t>
            </a:r>
            <a:endParaRPr lang="zh-CN" altLang="en-US" kern="0" dirty="0" smtClean="0">
              <a:latin typeface="华文新魏" pitchFamily="2" charset="-122"/>
              <a:ea typeface="华文新魏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uiExpand="1" build="p"/>
      <p:bldP spid="6" grpId="0"/>
    </p:bld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3227</TotalTime>
  <Words>206</Words>
  <Application>Microsoft PowerPoint</Application>
  <PresentationFormat>全屏显示(4:3)</PresentationFormat>
  <Paragraphs>40</Paragraphs>
  <Slides>10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Orbit</vt:lpstr>
      <vt:lpstr>Office 主题</vt:lpstr>
      <vt:lpstr>位图图像</vt:lpstr>
      <vt:lpstr>幻灯片 1</vt:lpstr>
      <vt:lpstr>幻灯片 2</vt:lpstr>
      <vt:lpstr>幻灯片 3</vt:lpstr>
      <vt:lpstr>幻灯片 4</vt:lpstr>
      <vt:lpstr>    请画出左下角物体的三视图。</vt:lpstr>
      <vt:lpstr>幻灯片 6</vt:lpstr>
      <vt:lpstr>    请画出左下角物体的三视图。</vt:lpstr>
      <vt:lpstr>幻灯片 8</vt:lpstr>
      <vt:lpstr>小结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User</cp:lastModifiedBy>
  <cp:revision>263</cp:revision>
  <cp:lastPrinted>1601-01-01T00:00:00Z</cp:lastPrinted>
  <dcterms:created xsi:type="dcterms:W3CDTF">1601-01-01T00:00:00Z</dcterms:created>
  <dcterms:modified xsi:type="dcterms:W3CDTF">2016-10-20T00:25:57Z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